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sldIdLst>
    <p:sldId id="284" r:id="rId5"/>
    <p:sldId id="287" r:id="rId6"/>
    <p:sldId id="297" r:id="rId7"/>
    <p:sldId id="289" r:id="rId8"/>
    <p:sldId id="303" r:id="rId9"/>
    <p:sldId id="302" r:id="rId10"/>
    <p:sldId id="301" r:id="rId11"/>
    <p:sldId id="298" r:id="rId12"/>
    <p:sldId id="300" r:id="rId13"/>
    <p:sldId id="30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C91842-B168-4FD2-81F5-7B04B718F554}" v="55" dt="2024-04-05T22:48:12.1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754" autoAdjust="0"/>
    <p:restoredTop sz="78170" autoAdjust="0"/>
  </p:normalViewPr>
  <p:slideViewPr>
    <p:cSldViewPr snapToGrid="0" snapToObjects="1" showGuides="1">
      <p:cViewPr>
        <p:scale>
          <a:sx n="75" d="100"/>
          <a:sy n="75" d="100"/>
        </p:scale>
        <p:origin x="1445" y="-182"/>
      </p:cViewPr>
      <p:guideLst>
        <p:guide orient="horz" pos="528"/>
        <p:guide pos="6216"/>
        <p:guide pos="1440"/>
        <p:guide orient="horz" pos="2352"/>
        <p:guide orient="horz" pos="936"/>
        <p:guide pos="3840"/>
        <p:guide orient="horz" pos="3144"/>
      </p:guideLst>
    </p:cSldViewPr>
  </p:slideViewPr>
  <p:notesTextViewPr>
    <p:cViewPr>
      <p:scale>
        <a:sx n="150" d="100"/>
        <a:sy n="15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jpg>
</file>

<file path=ppt/media/image13.png>
</file>

<file path=ppt/media/image14.png>
</file>

<file path=ppt/media/image15.png>
</file>

<file path=ppt/media/image2.svg>
</file>

<file path=ppt/media/image3.png>
</file>

<file path=ppt/media/image4.jpg>
</file>

<file path=ppt/media/image5.png>
</file>

<file path=ppt/media/image6.jpg>
</file>

<file path=ppt/media/image7.png>
</file>

<file path=ppt/media/image8.png>
</file>

<file path=ppt/media/image9.png>
</file>

<file path=ppt/media/media1.mp4>
</file>

<file path=ppt/media/media10.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4/8/2024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Good Day. My name is Tapiwa Mazarura and together with my colleagues Kabelo </a:t>
            </a:r>
            <a:r>
              <a:rPr lang="en-ZA" dirty="0" err="1"/>
              <a:t>Rankoane</a:t>
            </a:r>
            <a:r>
              <a:rPr lang="en-ZA" dirty="0"/>
              <a:t> and Nathan Joseph, we have created a Machine Leaning solution to revolutionize CV and resume making. Presenting CeeVeasily , Your path to CV perfection.</a:t>
            </a:r>
          </a:p>
        </p:txBody>
      </p:sp>
      <p:sp>
        <p:nvSpPr>
          <p:cNvPr id="4" name="Slide Number Placeholder 3"/>
          <p:cNvSpPr>
            <a:spLocks noGrp="1"/>
          </p:cNvSpPr>
          <p:nvPr>
            <p:ph type="sldNum" sz="quarter" idx="5"/>
          </p:nvPr>
        </p:nvSpPr>
        <p:spPr/>
        <p:txBody>
          <a:bodyPr/>
          <a:lstStyle/>
          <a:p>
            <a:fld id="{980D3DFC-11A7-4DDF-8AEE-A5ACE051EBF3}" type="slidenum">
              <a:rPr lang="en-US" smtClean="0"/>
              <a:t>1</a:t>
            </a:fld>
            <a:endParaRPr lang="en-US" dirty="0"/>
          </a:p>
        </p:txBody>
      </p:sp>
    </p:spTree>
    <p:extLst>
      <p:ext uri="{BB962C8B-B14F-4D97-AF65-F5344CB8AC3E}">
        <p14:creationId xmlns:p14="http://schemas.microsoft.com/office/powerpoint/2010/main" val="25931925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ECECEC"/>
                </a:solidFill>
                <a:effectLst/>
                <a:highlight>
                  <a:srgbClr val="212121"/>
                </a:highlight>
                <a:latin typeface="Söhne"/>
              </a:rPr>
              <a:t>We've identified a pressing issue in today's job market: the challenge of crafting compelling CVs that stand out to employers. With </a:t>
            </a:r>
            <a:r>
              <a:rPr lang="en-US" b="0" i="0" dirty="0" err="1">
                <a:solidFill>
                  <a:srgbClr val="ECECEC"/>
                </a:solidFill>
                <a:effectLst/>
                <a:highlight>
                  <a:srgbClr val="212121"/>
                </a:highlight>
                <a:latin typeface="Söhne"/>
              </a:rPr>
              <a:t>CeeVeasily</a:t>
            </a:r>
            <a:r>
              <a:rPr lang="en-US" b="0" i="0" dirty="0">
                <a:solidFill>
                  <a:srgbClr val="ECECEC"/>
                </a:solidFill>
                <a:effectLst/>
                <a:highlight>
                  <a:srgbClr val="212121"/>
                </a:highlight>
                <a:latin typeface="Söhne"/>
              </a:rPr>
              <a:t>, we're offering a solution that leverages machine learning technology to analyze CVs and provide personalized recommendations for improvement.</a:t>
            </a:r>
          </a:p>
          <a:p>
            <a:pPr algn="l"/>
            <a:r>
              <a:rPr lang="en-US" b="0" i="0" dirty="0">
                <a:solidFill>
                  <a:srgbClr val="ECECEC"/>
                </a:solidFill>
                <a:effectLst/>
                <a:highlight>
                  <a:srgbClr val="212121"/>
                </a:highlight>
                <a:latin typeface="Söhne"/>
              </a:rPr>
              <a:t>By investing in </a:t>
            </a:r>
            <a:r>
              <a:rPr lang="en-US" b="0" i="0" dirty="0" err="1">
                <a:solidFill>
                  <a:srgbClr val="ECECEC"/>
                </a:solidFill>
                <a:effectLst/>
                <a:highlight>
                  <a:srgbClr val="212121"/>
                </a:highlight>
                <a:latin typeface="Söhne"/>
              </a:rPr>
              <a:t>CeeVeasily</a:t>
            </a:r>
            <a:r>
              <a:rPr lang="en-US" b="0" i="0" dirty="0">
                <a:solidFill>
                  <a:srgbClr val="ECECEC"/>
                </a:solidFill>
                <a:effectLst/>
                <a:highlight>
                  <a:srgbClr val="212121"/>
                </a:highlight>
                <a:latin typeface="Söhne"/>
              </a:rPr>
              <a:t>, you're not just supporting a business venture; you're joining a movement to revolutionize the way people approach job hunting and career advancement. </a:t>
            </a:r>
            <a:r>
              <a:rPr lang="en-ZA" dirty="0"/>
              <a:t>Partner with us and shape the future of employment, one CV at a time.</a:t>
            </a:r>
          </a:p>
        </p:txBody>
      </p:sp>
      <p:sp>
        <p:nvSpPr>
          <p:cNvPr id="4" name="Slide Number Placeholder 3"/>
          <p:cNvSpPr>
            <a:spLocks noGrp="1"/>
          </p:cNvSpPr>
          <p:nvPr>
            <p:ph type="sldNum" sz="quarter" idx="5"/>
          </p:nvPr>
        </p:nvSpPr>
        <p:spPr/>
        <p:txBody>
          <a:bodyPr/>
          <a:lstStyle/>
          <a:p>
            <a:fld id="{980D3DFC-11A7-4DDF-8AEE-A5ACE051EBF3}" type="slidenum">
              <a:rPr lang="en-US" smtClean="0"/>
              <a:t>10</a:t>
            </a:fld>
            <a:endParaRPr lang="en-US" dirty="0"/>
          </a:p>
        </p:txBody>
      </p:sp>
    </p:spTree>
    <p:extLst>
      <p:ext uri="{BB962C8B-B14F-4D97-AF65-F5344CB8AC3E}">
        <p14:creationId xmlns:p14="http://schemas.microsoft.com/office/powerpoint/2010/main" val="2423517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It’s no secret that there is a big problem with unemployment across the globe. We often underestimate the impact a bad CV on an application can have. A CV is often the first impression a prospective employer has of an applicant, and this greatly influences whether to take your application forward.</a:t>
            </a:r>
          </a:p>
        </p:txBody>
      </p:sp>
      <p:sp>
        <p:nvSpPr>
          <p:cNvPr id="4" name="Slide Number Placeholder 3"/>
          <p:cNvSpPr>
            <a:spLocks noGrp="1"/>
          </p:cNvSpPr>
          <p:nvPr>
            <p:ph type="sldNum" sz="quarter" idx="5"/>
          </p:nvPr>
        </p:nvSpPr>
        <p:spPr/>
        <p:txBody>
          <a:bodyPr/>
          <a:lstStyle/>
          <a:p>
            <a:fld id="{980D3DFC-11A7-4DDF-8AEE-A5ACE051EBF3}" type="slidenum">
              <a:rPr lang="en-US" smtClean="0"/>
              <a:t>2</a:t>
            </a:fld>
            <a:endParaRPr lang="en-US" dirty="0"/>
          </a:p>
        </p:txBody>
      </p:sp>
    </p:spTree>
    <p:extLst>
      <p:ext uri="{BB962C8B-B14F-4D97-AF65-F5344CB8AC3E}">
        <p14:creationId xmlns:p14="http://schemas.microsoft.com/office/powerpoint/2010/main" val="688867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So who will benefit from our solution? The beneficiaries of CeeVeasily include students, graduates, the unemployed and in general anyone who applies to a position where a CV is required. Employers can also CeeVeasily to help ensure that they get the most relevant information to make the recruitment process more streamlined.</a:t>
            </a:r>
          </a:p>
          <a:p>
            <a:r>
              <a:rPr lang="en-ZA" dirty="0"/>
              <a:t>CeeVeasily is a novel solution to say that we have no direct competitors. </a:t>
            </a:r>
          </a:p>
          <a:p>
            <a:r>
              <a:rPr lang="en-ZA" dirty="0"/>
              <a:t>The current system of using templates has too much variety and does not consider the success of the templates success in applications.</a:t>
            </a:r>
          </a:p>
        </p:txBody>
      </p:sp>
      <p:sp>
        <p:nvSpPr>
          <p:cNvPr id="4" name="Slide Number Placeholder 3"/>
          <p:cNvSpPr>
            <a:spLocks noGrp="1"/>
          </p:cNvSpPr>
          <p:nvPr>
            <p:ph type="sldNum" sz="quarter" idx="5"/>
          </p:nvPr>
        </p:nvSpPr>
        <p:spPr/>
        <p:txBody>
          <a:bodyPr/>
          <a:lstStyle/>
          <a:p>
            <a:fld id="{980D3DFC-11A7-4DDF-8AEE-A5ACE051EBF3}" type="slidenum">
              <a:rPr lang="en-US" smtClean="0"/>
              <a:t>3</a:t>
            </a:fld>
            <a:endParaRPr lang="en-US" dirty="0"/>
          </a:p>
        </p:txBody>
      </p:sp>
    </p:spTree>
    <p:extLst>
      <p:ext uri="{BB962C8B-B14F-4D97-AF65-F5344CB8AC3E}">
        <p14:creationId xmlns:p14="http://schemas.microsoft.com/office/powerpoint/2010/main" val="25342863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b="0" i="0" dirty="0">
                <a:solidFill>
                  <a:schemeClr val="tx1">
                    <a:lumMod val="95000"/>
                    <a:lumOff val="5000"/>
                  </a:schemeClr>
                </a:solidFill>
                <a:effectLst/>
                <a:latin typeface="Söhne"/>
              </a:rPr>
              <a:t>CeeVeasily offers an innovative machine learning solution to predict and enhance CV quality and success. I will now explain how we achieved this and how we evaluated that CeeVeasily is a great solution to this problem.</a:t>
            </a:r>
            <a:br>
              <a:rPr lang="en-US" dirty="0">
                <a:solidFill>
                  <a:schemeClr val="tx1">
                    <a:lumMod val="95000"/>
                    <a:lumOff val="5000"/>
                  </a:schemeClr>
                </a:solidFill>
              </a:rPr>
            </a:br>
            <a:endParaRPr lang="en-US" altLang="zh-CN" dirty="0">
              <a:solidFill>
                <a:schemeClr val="tx1">
                  <a:lumMod val="95000"/>
                  <a:lumOff val="5000"/>
                </a:schemeClr>
              </a:solidFill>
            </a:endParaRPr>
          </a:p>
        </p:txBody>
      </p:sp>
      <p:sp>
        <p:nvSpPr>
          <p:cNvPr id="4" name="Slide Number Placeholder 3"/>
          <p:cNvSpPr>
            <a:spLocks noGrp="1"/>
          </p:cNvSpPr>
          <p:nvPr>
            <p:ph type="sldNum" sz="quarter" idx="5"/>
          </p:nvPr>
        </p:nvSpPr>
        <p:spPr/>
        <p:txBody>
          <a:bodyPr/>
          <a:lstStyle/>
          <a:p>
            <a:fld id="{980D3DFC-11A7-4DDF-8AEE-A5ACE051EBF3}" type="slidenum">
              <a:rPr lang="en-US" smtClean="0"/>
              <a:t>4</a:t>
            </a:fld>
            <a:endParaRPr lang="en-US" dirty="0"/>
          </a:p>
        </p:txBody>
      </p:sp>
    </p:spTree>
    <p:extLst>
      <p:ext uri="{BB962C8B-B14F-4D97-AF65-F5344CB8AC3E}">
        <p14:creationId xmlns:p14="http://schemas.microsoft.com/office/powerpoint/2010/main" val="40676829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One of the most parts of a machine learning solution is the data collection and formatting. </a:t>
            </a:r>
          </a:p>
          <a:p>
            <a:r>
              <a:rPr lang="en-ZA" dirty="0"/>
              <a:t>We collected a vast range of CVs from different countries and companies in different fields of work and the success or failure of each CV application. These came in many formats including PDF, png and docx.</a:t>
            </a:r>
          </a:p>
          <a:p>
            <a:r>
              <a:rPr lang="en-ZA" dirty="0"/>
              <a:t>In formatting we converted all the CVs to PDF format for consistent analysis.</a:t>
            </a:r>
          </a:p>
        </p:txBody>
      </p:sp>
      <p:sp>
        <p:nvSpPr>
          <p:cNvPr id="4" name="Slide Number Placeholder 3"/>
          <p:cNvSpPr>
            <a:spLocks noGrp="1"/>
          </p:cNvSpPr>
          <p:nvPr>
            <p:ph type="sldNum" sz="quarter" idx="5"/>
          </p:nvPr>
        </p:nvSpPr>
        <p:spPr/>
        <p:txBody>
          <a:bodyPr/>
          <a:lstStyle/>
          <a:p>
            <a:fld id="{980D3DFC-11A7-4DDF-8AEE-A5ACE051EBF3}" type="slidenum">
              <a:rPr lang="en-US" smtClean="0"/>
              <a:t>5</a:t>
            </a:fld>
            <a:endParaRPr lang="en-US" dirty="0"/>
          </a:p>
        </p:txBody>
      </p:sp>
    </p:spTree>
    <p:extLst>
      <p:ext uri="{BB962C8B-B14F-4D97-AF65-F5344CB8AC3E}">
        <p14:creationId xmlns:p14="http://schemas.microsoft.com/office/powerpoint/2010/main" val="18452347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Now for the ML approach.</a:t>
            </a:r>
          </a:p>
          <a:p>
            <a:r>
              <a:rPr lang="en-ZA" dirty="0"/>
              <a:t>We used supervised learning to train our model. The training data consisted of different CVs and the outcomes of each of them.</a:t>
            </a:r>
          </a:p>
          <a:p>
            <a:r>
              <a:rPr lang="en-ZA" dirty="0"/>
              <a:t>We made use of a probabilistic prediction using the Naïve Bayes. </a:t>
            </a:r>
          </a:p>
          <a:p>
            <a:r>
              <a:rPr lang="en-ZA" dirty="0"/>
              <a:t>Some of the features used in learning and prediction include whether a CV has a profile picture, the sequence of information and the information included or excluded.</a:t>
            </a:r>
          </a:p>
        </p:txBody>
      </p:sp>
      <p:sp>
        <p:nvSpPr>
          <p:cNvPr id="4" name="Slide Number Placeholder 3"/>
          <p:cNvSpPr>
            <a:spLocks noGrp="1"/>
          </p:cNvSpPr>
          <p:nvPr>
            <p:ph type="sldNum" sz="quarter" idx="5"/>
          </p:nvPr>
        </p:nvSpPr>
        <p:spPr/>
        <p:txBody>
          <a:bodyPr/>
          <a:lstStyle/>
          <a:p>
            <a:fld id="{980D3DFC-11A7-4DDF-8AEE-A5ACE051EBF3}" type="slidenum">
              <a:rPr lang="en-US" smtClean="0"/>
              <a:t>6</a:t>
            </a:fld>
            <a:endParaRPr lang="en-US" dirty="0"/>
          </a:p>
        </p:txBody>
      </p:sp>
    </p:spTree>
    <p:extLst>
      <p:ext uri="{BB962C8B-B14F-4D97-AF65-F5344CB8AC3E}">
        <p14:creationId xmlns:p14="http://schemas.microsoft.com/office/powerpoint/2010/main" val="1712298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We would expect issues in fitting</a:t>
            </a:r>
          </a:p>
          <a:p>
            <a:r>
              <a:rPr lang="en-ZA" dirty="0"/>
              <a:t>Under-fitting would occur if we oversimplify the differences between the CVs and how they affect the outcome of the application.</a:t>
            </a:r>
          </a:p>
          <a:p>
            <a:r>
              <a:rPr lang="en-US" b="0" i="0" dirty="0">
                <a:solidFill>
                  <a:srgbClr val="ECECEC"/>
                </a:solidFill>
                <a:effectLst/>
                <a:highlight>
                  <a:srgbClr val="212121"/>
                </a:highlight>
                <a:latin typeface="Söhne"/>
              </a:rPr>
              <a:t>For example, if the model focuses solely on keywords or basic formatting, it may miss distinctions in the candidate's experience, skills, or achievements.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ECECEC"/>
                </a:solidFill>
                <a:effectLst/>
                <a:highlight>
                  <a:srgbClr val="212121"/>
                </a:highlight>
                <a:latin typeface="Söhne"/>
              </a:rPr>
              <a:t>For overfitting the model may provide recommendations that are too specific to the training data and do not generalize well to new CVs. This could result in inflexible advice that does not reflect the diverse needs and preferences of job seekers.</a:t>
            </a:r>
            <a:endParaRPr lang="en-ZA" dirty="0"/>
          </a:p>
        </p:txBody>
      </p:sp>
      <p:sp>
        <p:nvSpPr>
          <p:cNvPr id="4" name="Slide Number Placeholder 3"/>
          <p:cNvSpPr>
            <a:spLocks noGrp="1"/>
          </p:cNvSpPr>
          <p:nvPr>
            <p:ph type="sldNum" sz="quarter" idx="5"/>
          </p:nvPr>
        </p:nvSpPr>
        <p:spPr/>
        <p:txBody>
          <a:bodyPr/>
          <a:lstStyle/>
          <a:p>
            <a:fld id="{980D3DFC-11A7-4DDF-8AEE-A5ACE051EBF3}" type="slidenum">
              <a:rPr lang="en-US" smtClean="0"/>
              <a:t>7</a:t>
            </a:fld>
            <a:endParaRPr lang="en-US" dirty="0"/>
          </a:p>
        </p:txBody>
      </p:sp>
    </p:spTree>
    <p:extLst>
      <p:ext uri="{BB962C8B-B14F-4D97-AF65-F5344CB8AC3E}">
        <p14:creationId xmlns:p14="http://schemas.microsoft.com/office/powerpoint/2010/main" val="2875492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CeeVeasily would be best deployed in partnership with companies like LinkedIn and Indeed who have a large number of both unemployed people and prospective employers who are out the targets for our service. </a:t>
            </a:r>
          </a:p>
          <a:p>
            <a:r>
              <a:rPr lang="en-ZA" dirty="0"/>
              <a:t>We offer CeeVeasily as a web based tool that can be used by customers worldwide.</a:t>
            </a:r>
          </a:p>
          <a:p>
            <a:r>
              <a:rPr lang="en-ZA" dirty="0"/>
              <a:t>Through our partnership with the aforementioned companies we can easily rollout our product.</a:t>
            </a:r>
          </a:p>
          <a:p>
            <a:r>
              <a:rPr lang="en-ZA" dirty="0"/>
              <a:t>Initially our main source of revenue will be from our partners renting our services on their platforms, but as the solution grows in popularity we would implement CeeVeasily as an independent service with a subscription.</a:t>
            </a:r>
          </a:p>
          <a:p>
            <a:endParaRPr lang="en-ZA" dirty="0"/>
          </a:p>
        </p:txBody>
      </p:sp>
      <p:sp>
        <p:nvSpPr>
          <p:cNvPr id="4" name="Slide Number Placeholder 3"/>
          <p:cNvSpPr>
            <a:spLocks noGrp="1"/>
          </p:cNvSpPr>
          <p:nvPr>
            <p:ph type="sldNum" sz="quarter" idx="5"/>
          </p:nvPr>
        </p:nvSpPr>
        <p:spPr/>
        <p:txBody>
          <a:bodyPr/>
          <a:lstStyle/>
          <a:p>
            <a:fld id="{980D3DFC-11A7-4DDF-8AEE-A5ACE051EBF3}" type="slidenum">
              <a:rPr lang="en-US" smtClean="0"/>
              <a:t>8</a:t>
            </a:fld>
            <a:endParaRPr lang="en-US" dirty="0"/>
          </a:p>
        </p:txBody>
      </p:sp>
    </p:spTree>
    <p:extLst>
      <p:ext uri="{BB962C8B-B14F-4D97-AF65-F5344CB8AC3E}">
        <p14:creationId xmlns:p14="http://schemas.microsoft.com/office/powerpoint/2010/main" val="2429297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a:t>Some ethical considerations come about from the personal nature of CV and their outcomes.</a:t>
            </a:r>
          </a:p>
          <a:p>
            <a:r>
              <a:rPr lang="en-ZA" dirty="0"/>
              <a:t>Because of how personal CVs are, we would not like to retain any sensitive information from our training or test data.</a:t>
            </a:r>
          </a:p>
          <a:p>
            <a:r>
              <a:rPr lang="en-ZA" dirty="0"/>
              <a:t>How we will achieve this is by blurring any personal information on the CV like names, pictures and addresses in the data formatting stage.</a:t>
            </a:r>
          </a:p>
          <a:p>
            <a:r>
              <a:rPr lang="en-ZA" dirty="0"/>
              <a:t>This can decrease the risk of identity theft.</a:t>
            </a:r>
          </a:p>
        </p:txBody>
      </p:sp>
      <p:sp>
        <p:nvSpPr>
          <p:cNvPr id="4" name="Slide Number Placeholder 3"/>
          <p:cNvSpPr>
            <a:spLocks noGrp="1"/>
          </p:cNvSpPr>
          <p:nvPr>
            <p:ph type="sldNum" sz="quarter" idx="5"/>
          </p:nvPr>
        </p:nvSpPr>
        <p:spPr/>
        <p:txBody>
          <a:bodyPr/>
          <a:lstStyle/>
          <a:p>
            <a:fld id="{980D3DFC-11A7-4DDF-8AEE-A5ACE051EBF3}" type="slidenum">
              <a:rPr lang="en-US" smtClean="0"/>
              <a:t>9</a:t>
            </a:fld>
            <a:endParaRPr lang="en-US" dirty="0"/>
          </a:p>
        </p:txBody>
      </p:sp>
    </p:spTree>
    <p:extLst>
      <p:ext uri="{BB962C8B-B14F-4D97-AF65-F5344CB8AC3E}">
        <p14:creationId xmlns:p14="http://schemas.microsoft.com/office/powerpoint/2010/main" val="39679686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is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9000">
              <a:schemeClr val="tx2">
                <a:lumMod val="60000"/>
                <a:lumOff val="40000"/>
              </a:schemeClr>
            </a:gs>
            <a:gs pos="51000">
              <a:schemeClr val="accent3">
                <a:lumMod val="50000"/>
              </a:schemeClr>
            </a:gs>
            <a:gs pos="100000">
              <a:schemeClr val="tx1">
                <a:lumMod val="95000"/>
                <a:lumOff val="5000"/>
              </a:schemeClr>
            </a:gs>
          </a:gsLst>
          <a:lin ang="27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5.png"/><Relationship Id="rId2" Type="http://schemas.openxmlformats.org/officeDocument/2006/relationships/video" Target="../media/media10.mp4"/><Relationship Id="rId1" Type="http://schemas.microsoft.com/office/2007/relationships/media" Target="../media/media10.mp4"/><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527048" y="1901952"/>
            <a:ext cx="4873752" cy="1709928"/>
          </a:xfrm>
        </p:spPr>
        <p:txBody>
          <a:bodyPr anchor="t">
            <a:normAutofit/>
          </a:bodyPr>
          <a:lstStyle/>
          <a:p>
            <a:r>
              <a:rPr lang="en-US" dirty="0"/>
              <a:t>CeeVeasily</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1527048" y="3108960"/>
            <a:ext cx="3913632" cy="1883664"/>
          </a:xfrm>
        </p:spPr>
        <p:txBody>
          <a:bodyPr>
            <a:normAutofit/>
          </a:bodyPr>
          <a:lstStyle/>
          <a:p>
            <a:pPr>
              <a:spcAft>
                <a:spcPts val="600"/>
              </a:spcAft>
            </a:pPr>
            <a:r>
              <a:rPr lang="en-ZA" b="1" dirty="0"/>
              <a:t>Kabelo M </a:t>
            </a:r>
            <a:r>
              <a:rPr lang="en-ZA" b="1" dirty="0" err="1"/>
              <a:t>Rankaone</a:t>
            </a:r>
            <a:r>
              <a:rPr lang="en-ZA" b="1" dirty="0"/>
              <a:t>- 2603828</a:t>
            </a:r>
          </a:p>
          <a:p>
            <a:pPr>
              <a:spcAft>
                <a:spcPts val="600"/>
              </a:spcAft>
            </a:pPr>
            <a:r>
              <a:rPr lang="en-ZA" b="1" dirty="0"/>
              <a:t>Nathan Joesph- 2540381</a:t>
            </a:r>
          </a:p>
          <a:p>
            <a:pPr>
              <a:spcAft>
                <a:spcPts val="600"/>
              </a:spcAft>
            </a:pPr>
            <a:r>
              <a:rPr lang="en-ZA" b="1" dirty="0"/>
              <a:t>Tapiwa </a:t>
            </a:r>
            <a:r>
              <a:rPr lang="en-ZA" b="1" dirty="0" err="1"/>
              <a:t>Mazarura</a:t>
            </a:r>
            <a:r>
              <a:rPr lang="en-ZA" b="1" dirty="0"/>
              <a:t>- 2581366</a:t>
            </a:r>
          </a:p>
          <a:p>
            <a:pPr>
              <a:spcAft>
                <a:spcPts val="600"/>
              </a:spcAft>
            </a:pPr>
            <a:endParaRPr lang="en-US" dirty="0"/>
          </a:p>
        </p:txBody>
      </p:sp>
      <p:pic>
        <p:nvPicPr>
          <p:cNvPr id="13" name="Picture Placeholder 12">
            <a:extLst>
              <a:ext uri="{FF2B5EF4-FFF2-40B4-BE49-F238E27FC236}">
                <a16:creationId xmlns:a16="http://schemas.microsoft.com/office/drawing/2014/main" id="{ED6C73A1-6767-3B86-AD7D-A597B63EE1B8}"/>
              </a:ext>
            </a:extLst>
          </p:cNvPr>
          <p:cNvPicPr>
            <a:picLocks noGrp="1" noChangeAspect="1"/>
          </p:cNvPicPr>
          <p:nvPr>
            <p:ph type="pic" sz="quarter" idx="10"/>
          </p:nvPr>
        </p:nvPicPr>
        <p:blipFill>
          <a:blip r:embed="rId5">
            <a:extLst>
              <a:ext uri="{96DAC541-7B7A-43D3-8B79-37D633B846F1}">
                <asvg:svgBlip xmlns:asvg="http://schemas.microsoft.com/office/drawing/2016/SVG/main" r:embed="rId6"/>
              </a:ext>
            </a:extLst>
          </a:blip>
          <a:srcRect l="2964" r="2964"/>
          <a:stretch/>
        </p:blipFill>
        <p:spPr>
          <a:xfrm>
            <a:off x="6443482" y="812526"/>
            <a:ext cx="4636008" cy="4928148"/>
          </a:xfrm>
        </p:spPr>
      </p:pic>
      <p:sp>
        <p:nvSpPr>
          <p:cNvPr id="33" name="Slide Number Placeholder 4" hidden="1">
            <a:extLst>
              <a:ext uri="{FF2B5EF4-FFF2-40B4-BE49-F238E27FC236}">
                <a16:creationId xmlns:a16="http://schemas.microsoft.com/office/drawing/2014/main" id="{8F42FE5E-C370-B275-59E0-E3A654591379}"/>
              </a:ext>
            </a:extLst>
          </p:cNvPr>
          <p:cNvSpPr>
            <a:spLocks noGrp="1"/>
          </p:cNvSpPr>
          <p:nvPr>
            <p:ph type="sldNum" sz="quarter" idx="4294967295"/>
          </p:nvPr>
        </p:nvSpPr>
        <p:spPr>
          <a:xfrm>
            <a:off x="3962400" y="6400904"/>
            <a:ext cx="365760" cy="246888"/>
          </a:xfrm>
        </p:spPr>
        <p:txBody>
          <a:bodyPr/>
          <a:lstStyle/>
          <a:p>
            <a:pPr>
              <a:spcAft>
                <a:spcPts val="600"/>
              </a:spcAft>
            </a:pPr>
            <a:fld id="{8D0AFDD5-844D-364D-8AEC-50CF4D36D55D}" type="slidenum">
              <a:rPr lang="en-US" noProof="0" smtClean="0"/>
              <a:pPr>
                <a:spcAft>
                  <a:spcPts val="600"/>
                </a:spcAft>
              </a:pPr>
              <a:t>1</a:t>
            </a:fld>
            <a:endParaRPr lang="en-US" noProof="0"/>
          </a:p>
        </p:txBody>
      </p:sp>
      <p:pic>
        <p:nvPicPr>
          <p:cNvPr id="28" name="Video 27">
            <a:hlinkClick r:id="" action="ppaction://media"/>
            <a:extLst>
              <a:ext uri="{FF2B5EF4-FFF2-40B4-BE49-F238E27FC236}">
                <a16:creationId xmlns:a16="http://schemas.microsoft.com/office/drawing/2014/main" id="{1D8FA2DA-A59C-82E4-9DE5-8249EC8B9ACB}"/>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97023305"/>
      </p:ext>
    </p:extLst>
  </p:cSld>
  <p:clrMapOvr>
    <a:masterClrMapping/>
  </p:clrMapOvr>
  <mc:AlternateContent xmlns:mc="http://schemas.openxmlformats.org/markup-compatibility/2006" xmlns:p14="http://schemas.microsoft.com/office/powerpoint/2010/main">
    <mc:Choice Requires="p14">
      <p:transition spd="slow" p14:dur="1500" advTm="20996">
        <p:random/>
      </p:transition>
    </mc:Choice>
    <mc:Fallback xmlns="">
      <p:transition spd="slow" advTm="20996">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8"/>
                </p:tgtEl>
              </p:cMediaNode>
            </p:video>
            <p:seq concurrent="1" nextAc="seek">
              <p:cTn id="8" restart="whenNotActive" fill="hold" evtFilter="cancelBubble" nodeType="interactiveSeq">
                <p:stCondLst>
                  <p:cond evt="onClick" delay="0">
                    <p:tgtEl>
                      <p:spTgt spid="2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8"/>
                                        </p:tgtEl>
                                      </p:cBhvr>
                                    </p:cmd>
                                  </p:childTnLst>
                                </p:cTn>
                              </p:par>
                            </p:childTnLst>
                          </p:cTn>
                        </p:par>
                      </p:childTnLst>
                    </p:cTn>
                  </p:par>
                </p:childTnLst>
              </p:cTn>
              <p:nextCondLst>
                <p:cond evt="onClick" delay="0">
                  <p:tgtEl>
                    <p:spTgt spid="28"/>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261B76A3-8944-510D-1AE9-56BBBD0452E5}"/>
              </a:ext>
            </a:extLst>
          </p:cNvPr>
          <p:cNvSpPr>
            <a:spLocks noGrp="1"/>
          </p:cNvSpPr>
          <p:nvPr>
            <p:ph type="title"/>
          </p:nvPr>
        </p:nvSpPr>
        <p:spPr>
          <a:xfrm>
            <a:off x="1389888" y="1719072"/>
            <a:ext cx="5038344" cy="1709928"/>
          </a:xfrm>
        </p:spPr>
        <p:txBody>
          <a:bodyPr/>
          <a:lstStyle/>
          <a:p>
            <a:r>
              <a:rPr lang="en-US" dirty="0"/>
              <a:t>Thank You</a:t>
            </a:r>
          </a:p>
        </p:txBody>
      </p:sp>
      <p:sp>
        <p:nvSpPr>
          <p:cNvPr id="20" name="Content Placeholder 3">
            <a:extLst>
              <a:ext uri="{FF2B5EF4-FFF2-40B4-BE49-F238E27FC236}">
                <a16:creationId xmlns:a16="http://schemas.microsoft.com/office/drawing/2014/main" id="{422E19E8-E326-009B-B262-F0DFCA4F15CE}"/>
              </a:ext>
            </a:extLst>
          </p:cNvPr>
          <p:cNvSpPr>
            <a:spLocks noGrp="1"/>
          </p:cNvSpPr>
          <p:nvPr>
            <p:ph idx="1"/>
          </p:nvPr>
        </p:nvSpPr>
        <p:spPr>
          <a:xfrm>
            <a:off x="1389888" y="3054096"/>
            <a:ext cx="5010912" cy="2130552"/>
          </a:xfrm>
        </p:spPr>
        <p:txBody>
          <a:bodyPr/>
          <a:lstStyle/>
          <a:p>
            <a:endParaRPr lang="en-US" dirty="0"/>
          </a:p>
          <a:p>
            <a:pPr marL="397764" indent="-342900">
              <a:buFont typeface="Arial" panose="020B0604020202020204" pitchFamily="34" charset="0"/>
              <a:buChar char="•"/>
            </a:pPr>
            <a:r>
              <a:rPr lang="en-US" dirty="0">
                <a:latin typeface="Söhne"/>
              </a:rPr>
              <a:t>We are transforming the landscape of job seeking, empowering individuals to showcase their true potential with well constructed CVs.</a:t>
            </a:r>
          </a:p>
          <a:p>
            <a:pPr marL="397764" indent="-342900">
              <a:buFont typeface="Arial" panose="020B0604020202020204" pitchFamily="34" charset="0"/>
              <a:buChar char="•"/>
            </a:pPr>
            <a:r>
              <a:rPr lang="en-US" dirty="0">
                <a:latin typeface="Söhne"/>
              </a:rPr>
              <a:t>Let's shape the future of employment, one CV at a time.</a:t>
            </a:r>
          </a:p>
        </p:txBody>
      </p:sp>
      <p:sp>
        <p:nvSpPr>
          <p:cNvPr id="7" name="Slide Number Placeholder 6">
            <a:extLst>
              <a:ext uri="{FF2B5EF4-FFF2-40B4-BE49-F238E27FC236}">
                <a16:creationId xmlns:a16="http://schemas.microsoft.com/office/drawing/2014/main" id="{CC343AB2-1114-03DC-8180-8A360AE0ACB7}"/>
              </a:ext>
            </a:extLst>
          </p:cNvPr>
          <p:cNvSpPr>
            <a:spLocks noGrp="1"/>
          </p:cNvSpPr>
          <p:nvPr>
            <p:ph type="sldNum" sz="quarter" idx="12"/>
          </p:nvPr>
        </p:nvSpPr>
        <p:spPr>
          <a:xfrm>
            <a:off x="3962400" y="6400904"/>
            <a:ext cx="365760" cy="246888"/>
          </a:xfrm>
        </p:spPr>
        <p:txBody>
          <a:bodyPr anchor="ctr">
            <a:normAutofit/>
          </a:bodyPr>
          <a:lstStyle/>
          <a:p>
            <a:pPr>
              <a:spcAft>
                <a:spcPts val="600"/>
              </a:spcAft>
            </a:pPr>
            <a:fld id="{8D0AFDD5-844D-364D-8AEC-50CF4D36D55D}" type="slidenum">
              <a:rPr lang="en-US" noProof="0" smtClean="0"/>
              <a:pPr>
                <a:spcAft>
                  <a:spcPts val="600"/>
                </a:spcAft>
              </a:pPr>
              <a:t>10</a:t>
            </a:fld>
            <a:endParaRPr lang="en-US" noProof="0"/>
          </a:p>
        </p:txBody>
      </p:sp>
      <p:sp>
        <p:nvSpPr>
          <p:cNvPr id="8" name="Footer Placeholder 7">
            <a:extLst>
              <a:ext uri="{FF2B5EF4-FFF2-40B4-BE49-F238E27FC236}">
                <a16:creationId xmlns:a16="http://schemas.microsoft.com/office/drawing/2014/main" id="{6D8941EF-5F7A-F703-A0F5-98FA538B2DC1}"/>
              </a:ext>
            </a:extLst>
          </p:cNvPr>
          <p:cNvSpPr>
            <a:spLocks noGrp="1"/>
          </p:cNvSpPr>
          <p:nvPr>
            <p:ph type="ftr" sz="quarter" idx="4294967295"/>
          </p:nvPr>
        </p:nvSpPr>
        <p:spPr>
          <a:xfrm>
            <a:off x="0" y="6400800"/>
            <a:ext cx="1463675" cy="247650"/>
          </a:xfrm>
        </p:spPr>
        <p:txBody>
          <a:bodyPr/>
          <a:lstStyle/>
          <a:p>
            <a:pPr>
              <a:spcAft>
                <a:spcPts val="600"/>
              </a:spcAft>
            </a:pPr>
            <a:r>
              <a:rPr lang="en-US" noProof="0"/>
              <a:t>Presentation title</a:t>
            </a:r>
          </a:p>
        </p:txBody>
      </p:sp>
      <p:sp>
        <p:nvSpPr>
          <p:cNvPr id="9" name="Date Placeholder 8" hidden="1">
            <a:extLst>
              <a:ext uri="{FF2B5EF4-FFF2-40B4-BE49-F238E27FC236}">
                <a16:creationId xmlns:a16="http://schemas.microsoft.com/office/drawing/2014/main" id="{BC566FA7-7125-7196-9939-C35F4ECB03B7}"/>
              </a:ext>
            </a:extLst>
          </p:cNvPr>
          <p:cNvSpPr>
            <a:spLocks noGrp="1"/>
          </p:cNvSpPr>
          <p:nvPr>
            <p:ph type="dt" sz="half" idx="4294967295"/>
          </p:nvPr>
        </p:nvSpPr>
        <p:spPr>
          <a:xfrm>
            <a:off x="11552238" y="6400800"/>
            <a:ext cx="639762" cy="247650"/>
          </a:xfrm>
        </p:spPr>
        <p:txBody>
          <a:bodyPr/>
          <a:lstStyle/>
          <a:p>
            <a:pPr>
              <a:spcAft>
                <a:spcPts val="600"/>
              </a:spcAft>
            </a:pPr>
            <a:r>
              <a:rPr lang="en-US" noProof="0"/>
              <a:t>20XX</a:t>
            </a:r>
          </a:p>
        </p:txBody>
      </p:sp>
      <p:pic>
        <p:nvPicPr>
          <p:cNvPr id="13" name="Picture Placeholder 12">
            <a:extLst>
              <a:ext uri="{FF2B5EF4-FFF2-40B4-BE49-F238E27FC236}">
                <a16:creationId xmlns:a16="http://schemas.microsoft.com/office/drawing/2014/main" id="{BAC7B075-23F6-AF8B-69B5-0058A2F12B8F}"/>
              </a:ext>
            </a:extLst>
          </p:cNvPr>
          <p:cNvPicPr>
            <a:picLocks noChangeAspect="1"/>
          </p:cNvPicPr>
          <p:nvPr/>
        </p:nvPicPr>
        <p:blipFill>
          <a:blip r:embed="rId5">
            <a:extLst>
              <a:ext uri="{96DAC541-7B7A-43D3-8B79-37D633B846F1}">
                <asvg:svgBlip xmlns:asvg="http://schemas.microsoft.com/office/drawing/2016/SVG/main" r:embed="rId6"/>
              </a:ext>
            </a:extLst>
          </a:blip>
          <a:srcRect l="2964" r="2964"/>
          <a:stretch/>
        </p:blipFill>
        <p:spPr>
          <a:xfrm>
            <a:off x="7462054" y="964926"/>
            <a:ext cx="4636008" cy="4928148"/>
          </a:xfrm>
          <a:prstGeom prst="rect">
            <a:avLst/>
          </a:prstGeom>
        </p:spPr>
      </p:pic>
      <p:pic>
        <p:nvPicPr>
          <p:cNvPr id="79" name="Video 78">
            <a:hlinkClick r:id="" action="ppaction://media"/>
            <a:extLst>
              <a:ext uri="{FF2B5EF4-FFF2-40B4-BE49-F238E27FC236}">
                <a16:creationId xmlns:a16="http://schemas.microsoft.com/office/drawing/2014/main" id="{626DA264-8FCE-5347-BE0C-E504888FF79D}"/>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62371549"/>
      </p:ext>
    </p:extLst>
  </p:cSld>
  <p:clrMapOvr>
    <a:masterClrMapping/>
  </p:clrMapOvr>
  <mc:AlternateContent xmlns:mc="http://schemas.openxmlformats.org/markup-compatibility/2006">
    <mc:Choice xmlns:p14="http://schemas.microsoft.com/office/powerpoint/2010/main" Requires="p14">
      <p:transition spd="slow" p14:dur="1500" advTm="39282">
        <p:random/>
      </p:transition>
    </mc:Choice>
    <mc:Fallback>
      <p:transition spd="slow" advTm="39282">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9"/>
                </p:tgtEl>
              </p:cMediaNode>
            </p:video>
            <p:seq concurrent="1" nextAc="seek">
              <p:cTn id="8" restart="whenNotActive" fill="hold" evtFilter="cancelBubble" nodeType="interactiveSeq">
                <p:stCondLst>
                  <p:cond evt="onClick" delay="0">
                    <p:tgtEl>
                      <p:spTgt spid="7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9"/>
                                        </p:tgtEl>
                                      </p:cBhvr>
                                    </p:cmd>
                                  </p:childTnLst>
                                </p:cTn>
                              </p:par>
                            </p:childTnLst>
                          </p:cTn>
                        </p:par>
                      </p:childTnLst>
                    </p:cTn>
                  </p:par>
                </p:childTnLst>
              </p:cTn>
              <p:nextCondLst>
                <p:cond evt="onClick" delay="0">
                  <p:tgtEl>
                    <p:spTgt spid="79"/>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r>
              <a:rPr lang="en-US" dirty="0">
                <a:sym typeface="DM Sans Medium"/>
              </a:rPr>
              <a:t>Problem</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7" y="3054096"/>
            <a:ext cx="5669673" cy="2029181"/>
          </a:xfrm>
        </p:spPr>
        <p:txBody>
          <a:bodyPr/>
          <a:lstStyle/>
          <a:p>
            <a:pPr marL="340614" indent="-285750">
              <a:buFont typeface="Arial" panose="020B0604020202020204" pitchFamily="34" charset="0"/>
              <a:buChar char="•"/>
            </a:pPr>
            <a:r>
              <a:rPr lang="en-US" dirty="0"/>
              <a:t>There is a lot of global unemployment</a:t>
            </a:r>
          </a:p>
          <a:p>
            <a:endParaRPr lang="en-US" dirty="0"/>
          </a:p>
          <a:p>
            <a:pPr marL="340614" indent="-285750">
              <a:buFont typeface="Arial" panose="020B0604020202020204" pitchFamily="34" charset="0"/>
              <a:buChar char="•"/>
            </a:pPr>
            <a:r>
              <a:rPr lang="en-US" dirty="0"/>
              <a:t>A big problem for the unemployed is generating competitive CV’s</a:t>
            </a:r>
          </a:p>
          <a:p>
            <a:endParaRPr lang="en-US" dirty="0"/>
          </a:p>
          <a:p>
            <a:pPr marL="340614" indent="-285750">
              <a:buFont typeface="Arial" panose="020B0604020202020204" pitchFamily="34" charset="0"/>
              <a:buChar char="•"/>
            </a:pPr>
            <a:r>
              <a:rPr lang="en-US" dirty="0"/>
              <a:t>Many employers discard prospective employees because of missing information and poorly structured CV’s</a:t>
            </a:r>
          </a:p>
          <a:p>
            <a:endParaRPr lang="en-US" dirty="0"/>
          </a:p>
          <a:p>
            <a:endParaRPr lang="en-US" dirty="0"/>
          </a:p>
          <a:p>
            <a:pPr marL="340614" indent="-285750">
              <a:buFont typeface="Arial" panose="020B0604020202020204" pitchFamily="34" charset="0"/>
              <a:buChar char="•"/>
            </a:pPr>
            <a:endParaRPr lang="en-US" dirty="0"/>
          </a:p>
          <a:p>
            <a:endParaRPr lang="en-US" dirty="0"/>
          </a:p>
          <a:p>
            <a:endParaRPr lang="en-US"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2</a:t>
            </a:fld>
            <a:endParaRPr lang="en-US" dirty="0"/>
          </a:p>
        </p:txBody>
      </p:sp>
      <p:pic>
        <p:nvPicPr>
          <p:cNvPr id="13" name="Picture Placeholder 12" descr="A group of resumes with a marker and a pen&#10;&#10;Description automatically generated">
            <a:extLst>
              <a:ext uri="{FF2B5EF4-FFF2-40B4-BE49-F238E27FC236}">
                <a16:creationId xmlns:a16="http://schemas.microsoft.com/office/drawing/2014/main" id="{D3334742-B111-A387-2993-15EFA1C09688}"/>
              </a:ext>
            </a:extLst>
          </p:cNvPr>
          <p:cNvPicPr>
            <a:picLocks noGrp="1" noChangeAspect="1"/>
          </p:cNvPicPr>
          <p:nvPr>
            <p:ph type="pic" sz="quarter" idx="13"/>
          </p:nvPr>
        </p:nvPicPr>
        <p:blipFill>
          <a:blip r:embed="rId5"/>
          <a:srcRect l="21597" r="21597"/>
          <a:stretch>
            <a:fillRect/>
          </a:stretch>
        </p:blipFill>
        <p:spPr>
          <a:xfrm>
            <a:off x="8306488" y="86798"/>
            <a:ext cx="3816000" cy="656099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9" name="Video 18">
            <a:hlinkClick r:id="" action="ppaction://media"/>
            <a:extLst>
              <a:ext uri="{FF2B5EF4-FFF2-40B4-BE49-F238E27FC236}">
                <a16:creationId xmlns:a16="http://schemas.microsoft.com/office/drawing/2014/main" id="{B4098D8B-19FE-6FB5-DA4B-6712E978766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80002892"/>
      </p:ext>
    </p:extLst>
  </p:cSld>
  <p:clrMapOvr>
    <a:masterClrMapping/>
  </p:clrMapOvr>
  <mc:AlternateContent xmlns:mc="http://schemas.openxmlformats.org/markup-compatibility/2006" xmlns:p14="http://schemas.microsoft.com/office/powerpoint/2010/main">
    <mc:Choice Requires="p14">
      <p:transition spd="slow" p14:dur="1500" advTm="21195">
        <p:random/>
      </p:transition>
    </mc:Choice>
    <mc:Fallback xmlns="">
      <p:transition spd="slow" advTm="21195">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9"/>
                </p:tgtEl>
              </p:cMediaNode>
            </p:video>
            <p:seq concurrent="1" nextAc="seek">
              <p:cTn id="8" restart="whenNotActive" fill="hold" evtFilter="cancelBubble" nodeType="interactiveSeq">
                <p:stCondLst>
                  <p:cond evt="onClick" delay="0">
                    <p:tgtEl>
                      <p:spTgt spid="1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9"/>
                                        </p:tgtEl>
                                      </p:cBhvr>
                                    </p:cmd>
                                  </p:childTnLst>
                                </p:cTn>
                              </p:par>
                            </p:childTnLst>
                          </p:cTn>
                        </p:par>
                      </p:childTnLst>
                    </p:cTn>
                  </p:par>
                </p:childTnLst>
              </p:cTn>
              <p:nextCondLst>
                <p:cond evt="onClick" delay="0">
                  <p:tgtEl>
                    <p:spTgt spid="1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79314-1650-6597-49D3-A949BFD7934A}"/>
              </a:ext>
            </a:extLst>
          </p:cNvPr>
          <p:cNvSpPr>
            <a:spLocks noGrp="1"/>
          </p:cNvSpPr>
          <p:nvPr>
            <p:ph type="title"/>
          </p:nvPr>
        </p:nvSpPr>
        <p:spPr>
          <a:xfrm>
            <a:off x="589936" y="1185279"/>
            <a:ext cx="8422706" cy="1709928"/>
          </a:xfrm>
        </p:spPr>
        <p:txBody>
          <a:bodyPr/>
          <a:lstStyle/>
          <a:p>
            <a:r>
              <a:rPr lang="en-ZA" sz="3600" dirty="0"/>
              <a:t>Beneficiaries and Opportunity</a:t>
            </a:r>
          </a:p>
        </p:txBody>
      </p:sp>
      <p:pic>
        <p:nvPicPr>
          <p:cNvPr id="7" name="Picture Placeholder 6" descr="A close-up of several hands holding each other&#10;&#10;Description automatically generated">
            <a:extLst>
              <a:ext uri="{FF2B5EF4-FFF2-40B4-BE49-F238E27FC236}">
                <a16:creationId xmlns:a16="http://schemas.microsoft.com/office/drawing/2014/main" id="{6B4B4929-F6A6-28CD-24D3-51CC579B36EA}"/>
              </a:ext>
            </a:extLst>
          </p:cNvPr>
          <p:cNvPicPr>
            <a:picLocks noGrp="1" noChangeAspect="1"/>
          </p:cNvPicPr>
          <p:nvPr>
            <p:ph type="pic" sz="quarter" idx="13"/>
          </p:nvPr>
        </p:nvPicPr>
        <p:blipFill>
          <a:blip r:embed="rId5"/>
          <a:srcRect l="21597" r="21597"/>
          <a:stretch>
            <a:fillRect/>
          </a:stretch>
        </p:blipFill>
        <p:spPr/>
      </p:pic>
      <p:sp>
        <p:nvSpPr>
          <p:cNvPr id="4" name="Content Placeholder 3">
            <a:extLst>
              <a:ext uri="{FF2B5EF4-FFF2-40B4-BE49-F238E27FC236}">
                <a16:creationId xmlns:a16="http://schemas.microsoft.com/office/drawing/2014/main" id="{6E9DB2E6-3685-79A1-6666-4BCA9A496744}"/>
              </a:ext>
            </a:extLst>
          </p:cNvPr>
          <p:cNvSpPr>
            <a:spLocks noGrp="1"/>
          </p:cNvSpPr>
          <p:nvPr>
            <p:ph idx="1"/>
          </p:nvPr>
        </p:nvSpPr>
        <p:spPr>
          <a:xfrm>
            <a:off x="986766" y="2066003"/>
            <a:ext cx="5944976" cy="3371235"/>
          </a:xfrm>
        </p:spPr>
        <p:txBody>
          <a:bodyPr/>
          <a:lstStyle/>
          <a:p>
            <a:r>
              <a:rPr lang="en-ZA" b="1" u="sng" dirty="0"/>
              <a:t>Beneficiaries:</a:t>
            </a:r>
            <a:r>
              <a:rPr lang="en-ZA" dirty="0"/>
              <a:t> </a:t>
            </a:r>
          </a:p>
          <a:p>
            <a:pPr marL="340614" indent="-285750">
              <a:buFont typeface="Arial" panose="020B0604020202020204" pitchFamily="34" charset="0"/>
              <a:buChar char="•"/>
            </a:pPr>
            <a:r>
              <a:rPr lang="en-ZA" dirty="0"/>
              <a:t>Students</a:t>
            </a:r>
          </a:p>
          <a:p>
            <a:pPr marL="340614" indent="-285750">
              <a:buFont typeface="Arial" panose="020B0604020202020204" pitchFamily="34" charset="0"/>
              <a:buChar char="•"/>
            </a:pPr>
            <a:r>
              <a:rPr lang="en-ZA" dirty="0"/>
              <a:t>Graduates</a:t>
            </a:r>
          </a:p>
          <a:p>
            <a:pPr marL="340614" indent="-285750">
              <a:buFont typeface="Arial" panose="020B0604020202020204" pitchFamily="34" charset="0"/>
              <a:buChar char="•"/>
            </a:pPr>
            <a:r>
              <a:rPr lang="en-ZA" dirty="0"/>
              <a:t>Unemployed</a:t>
            </a:r>
          </a:p>
          <a:p>
            <a:pPr marL="340614" indent="-285750">
              <a:buFont typeface="Arial" panose="020B0604020202020204" pitchFamily="34" charset="0"/>
              <a:buChar char="•"/>
            </a:pPr>
            <a:r>
              <a:rPr lang="en-ZA" dirty="0"/>
              <a:t>Employers – they will have the correct info needed therefore more streamlined approach to recruitment </a:t>
            </a:r>
          </a:p>
          <a:p>
            <a:r>
              <a:rPr lang="en-ZA" b="1" u="sng" dirty="0"/>
              <a:t>Opportunity:</a:t>
            </a:r>
          </a:p>
          <a:p>
            <a:pPr marL="340614" indent="-285750">
              <a:buFont typeface="Arial" panose="020B0604020202020204" pitchFamily="34" charset="0"/>
              <a:buChar char="•"/>
            </a:pPr>
            <a:r>
              <a:rPr lang="en-ZA" dirty="0"/>
              <a:t>Templates don’t help </a:t>
            </a:r>
          </a:p>
          <a:p>
            <a:pPr marL="340614" indent="-285750">
              <a:buFont typeface="Arial" panose="020B0604020202020204" pitchFamily="34" charset="0"/>
              <a:buChar char="•"/>
            </a:pPr>
            <a:r>
              <a:rPr lang="en-ZA" dirty="0"/>
              <a:t>No current system that gives feedback on CV </a:t>
            </a:r>
          </a:p>
          <a:p>
            <a:pPr marL="340614" indent="-285750">
              <a:buFont typeface="Arial" panose="020B0604020202020204" pitchFamily="34" charset="0"/>
              <a:buChar char="•"/>
            </a:pPr>
            <a:r>
              <a:rPr lang="en-ZA" dirty="0"/>
              <a:t>Too much variety in how CVs look and what information must be there (</a:t>
            </a:r>
            <a:r>
              <a:rPr lang="en-ZA" dirty="0" err="1"/>
              <a:t>ie</a:t>
            </a:r>
            <a:r>
              <a:rPr lang="en-ZA" dirty="0"/>
              <a:t> picture vs no picture)</a:t>
            </a:r>
          </a:p>
          <a:p>
            <a:pPr marL="340614" indent="-285750">
              <a:buFont typeface="Arial" panose="020B0604020202020204" pitchFamily="34" charset="0"/>
              <a:buChar char="•"/>
            </a:pPr>
            <a:endParaRPr lang="en-ZA" dirty="0"/>
          </a:p>
        </p:txBody>
      </p:sp>
      <p:sp>
        <p:nvSpPr>
          <p:cNvPr id="5" name="Slide Number Placeholder 4">
            <a:extLst>
              <a:ext uri="{FF2B5EF4-FFF2-40B4-BE49-F238E27FC236}">
                <a16:creationId xmlns:a16="http://schemas.microsoft.com/office/drawing/2014/main" id="{EDF4495B-7F98-8735-04E1-76FCC515B65C}"/>
              </a:ext>
            </a:extLst>
          </p:cNvPr>
          <p:cNvSpPr>
            <a:spLocks noGrp="1"/>
          </p:cNvSpPr>
          <p:nvPr>
            <p:ph type="sldNum" sz="quarter" idx="12"/>
          </p:nvPr>
        </p:nvSpPr>
        <p:spPr/>
        <p:txBody>
          <a:bodyPr/>
          <a:lstStyle/>
          <a:p>
            <a:fld id="{8D0AFDD5-844D-364D-8AEC-50CF4D36D55D}" type="slidenum">
              <a:rPr lang="en-US" noProof="0" smtClean="0"/>
              <a:pPr/>
              <a:t>3</a:t>
            </a:fld>
            <a:endParaRPr lang="en-US" noProof="0"/>
          </a:p>
        </p:txBody>
      </p:sp>
      <p:pic>
        <p:nvPicPr>
          <p:cNvPr id="21" name="Video 20">
            <a:hlinkClick r:id="" action="ppaction://media"/>
            <a:extLst>
              <a:ext uri="{FF2B5EF4-FFF2-40B4-BE49-F238E27FC236}">
                <a16:creationId xmlns:a16="http://schemas.microsoft.com/office/drawing/2014/main" id="{7DE38729-D0B8-6394-3018-A0A78D34B87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36646735"/>
      </p:ext>
    </p:extLst>
  </p:cSld>
  <p:clrMapOvr>
    <a:masterClrMapping/>
  </p:clrMapOvr>
  <mc:AlternateContent xmlns:mc="http://schemas.openxmlformats.org/markup-compatibility/2006" xmlns:p14="http://schemas.microsoft.com/office/powerpoint/2010/main">
    <mc:Choice Requires="p14">
      <p:transition spd="slow" p14:dur="1500" advTm="47124">
        <p:random/>
      </p:transition>
    </mc:Choice>
    <mc:Fallback xmlns="">
      <p:transition spd="slow" advTm="47124">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1"/>
                </p:tgtEl>
              </p:cMediaNode>
            </p:video>
            <p:seq concurrent="1" nextAc="seek">
              <p:cTn id="8" restart="whenNotActive" fill="hold" evtFilter="cancelBubble" nodeType="interactiveSeq">
                <p:stCondLst>
                  <p:cond evt="onClick" delay="0">
                    <p:tgtEl>
                      <p:spTgt spid="2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1"/>
                                        </p:tgtEl>
                                      </p:cBhvr>
                                    </p:cmd>
                                  </p:childTnLst>
                                </p:cTn>
                              </p:par>
                            </p:childTnLst>
                          </p:cTn>
                        </p:par>
                      </p:childTnLst>
                    </p:cTn>
                  </p:par>
                </p:childTnLst>
              </p:cTn>
              <p:nextCondLst>
                <p:cond evt="onClick" delay="0">
                  <p:tgtEl>
                    <p:spTgt spid="21"/>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8692FD-3676-EAB5-DC24-364040BE819C}"/>
              </a:ext>
            </a:extLst>
          </p:cNvPr>
          <p:cNvSpPr>
            <a:spLocks noGrp="1"/>
          </p:cNvSpPr>
          <p:nvPr>
            <p:ph type="title"/>
          </p:nvPr>
        </p:nvSpPr>
        <p:spPr/>
        <p:txBody>
          <a:bodyPr/>
          <a:lstStyle/>
          <a:p>
            <a:r>
              <a:rPr lang="en-US" dirty="0"/>
              <a:t>Solution Overview</a:t>
            </a:r>
          </a:p>
        </p:txBody>
      </p:sp>
      <p:sp>
        <p:nvSpPr>
          <p:cNvPr id="2" name="Text Placeholder 1">
            <a:extLst>
              <a:ext uri="{FF2B5EF4-FFF2-40B4-BE49-F238E27FC236}">
                <a16:creationId xmlns:a16="http://schemas.microsoft.com/office/drawing/2014/main" id="{C5B3F929-AF18-813C-9936-2EAB59511063}"/>
              </a:ext>
            </a:extLst>
          </p:cNvPr>
          <p:cNvSpPr>
            <a:spLocks noGrp="1"/>
          </p:cNvSpPr>
          <p:nvPr>
            <p:ph type="body" sz="quarter" idx="13"/>
          </p:nvPr>
        </p:nvSpPr>
        <p:spPr>
          <a:xfrm>
            <a:off x="252311" y="1620225"/>
            <a:ext cx="2785857" cy="2676472"/>
          </a:xfrm>
          <a:solidFill>
            <a:schemeClr val="bg1"/>
          </a:solidFill>
        </p:spPr>
        <p:txBody>
          <a:bodyPr/>
          <a:lstStyle/>
          <a:p>
            <a:r>
              <a:rPr lang="en-US" dirty="0"/>
              <a:t>Solution</a:t>
            </a:r>
          </a:p>
          <a:p>
            <a:pPr lvl="1"/>
            <a:r>
              <a:rPr lang="en-US" b="0" i="0" dirty="0">
                <a:solidFill>
                  <a:schemeClr val="tx1">
                    <a:lumMod val="95000"/>
                    <a:lumOff val="5000"/>
                  </a:schemeClr>
                </a:solidFill>
                <a:effectLst/>
                <a:latin typeface="Söhne"/>
              </a:rPr>
              <a:t>CeeVeasily offers an innovative machine learning solution to predict and enhance CV quality. </a:t>
            </a:r>
            <a:br>
              <a:rPr lang="en-US" dirty="0">
                <a:solidFill>
                  <a:schemeClr val="tx1">
                    <a:lumMod val="95000"/>
                    <a:lumOff val="5000"/>
                  </a:schemeClr>
                </a:solidFill>
              </a:rPr>
            </a:br>
            <a:endParaRPr lang="en-US" altLang="zh-CN" dirty="0">
              <a:solidFill>
                <a:schemeClr val="tx1">
                  <a:lumMod val="95000"/>
                  <a:lumOff val="5000"/>
                </a:schemeClr>
              </a:solidFill>
            </a:endParaRPr>
          </a:p>
        </p:txBody>
      </p:sp>
      <p:sp>
        <p:nvSpPr>
          <p:cNvPr id="4" name="Text Placeholder 3">
            <a:extLst>
              <a:ext uri="{FF2B5EF4-FFF2-40B4-BE49-F238E27FC236}">
                <a16:creationId xmlns:a16="http://schemas.microsoft.com/office/drawing/2014/main" id="{E3088347-D7E0-F453-D17B-7C2C3835104F}"/>
              </a:ext>
            </a:extLst>
          </p:cNvPr>
          <p:cNvSpPr>
            <a:spLocks noGrp="1"/>
          </p:cNvSpPr>
          <p:nvPr>
            <p:ph type="body" sz="quarter" idx="15"/>
          </p:nvPr>
        </p:nvSpPr>
        <p:spPr>
          <a:xfrm>
            <a:off x="4638498" y="1620225"/>
            <a:ext cx="2720518" cy="2676472"/>
          </a:xfrm>
          <a:solidFill>
            <a:schemeClr val="bg1"/>
          </a:solidFill>
        </p:spPr>
        <p:txBody>
          <a:bodyPr/>
          <a:lstStyle/>
          <a:p>
            <a:r>
              <a:rPr lang="en-ZA" i="0" dirty="0">
                <a:solidFill>
                  <a:schemeClr val="tx1">
                    <a:lumMod val="95000"/>
                    <a:lumOff val="5000"/>
                  </a:schemeClr>
                </a:solidFill>
                <a:effectLst/>
                <a:latin typeface="Söhne"/>
              </a:rPr>
              <a:t> </a:t>
            </a:r>
          </a:p>
        </p:txBody>
      </p:sp>
      <p:sp>
        <p:nvSpPr>
          <p:cNvPr id="6" name="Text Placeholder 5">
            <a:extLst>
              <a:ext uri="{FF2B5EF4-FFF2-40B4-BE49-F238E27FC236}">
                <a16:creationId xmlns:a16="http://schemas.microsoft.com/office/drawing/2014/main" id="{429AA47D-4B67-1E1F-043D-9C7471285F63}"/>
              </a:ext>
            </a:extLst>
          </p:cNvPr>
          <p:cNvSpPr>
            <a:spLocks noGrp="1"/>
          </p:cNvSpPr>
          <p:nvPr>
            <p:ph type="body" sz="quarter" idx="17"/>
          </p:nvPr>
        </p:nvSpPr>
        <p:spPr>
          <a:xfrm>
            <a:off x="8930737" y="1620225"/>
            <a:ext cx="2720518" cy="2676472"/>
          </a:xfrm>
          <a:solidFill>
            <a:schemeClr val="bg1"/>
          </a:solidFill>
        </p:spPr>
        <p:txBody>
          <a:bodyPr/>
          <a:lstStyle/>
          <a:p>
            <a:r>
              <a:rPr lang="en-ZA" i="0" dirty="0">
                <a:solidFill>
                  <a:schemeClr val="tx1">
                    <a:lumMod val="95000"/>
                    <a:lumOff val="5000"/>
                  </a:schemeClr>
                </a:solidFill>
                <a:effectLst/>
                <a:latin typeface="Söhne"/>
              </a:rPr>
              <a:t>Evaluation:</a:t>
            </a:r>
          </a:p>
          <a:p>
            <a:r>
              <a:rPr lang="en-US" sz="1600" b="0" i="0" dirty="0">
                <a:solidFill>
                  <a:schemeClr val="tx1">
                    <a:lumMod val="95000"/>
                    <a:lumOff val="5000"/>
                  </a:schemeClr>
                </a:solidFill>
                <a:effectLst/>
                <a:latin typeface="Söhne"/>
              </a:rPr>
              <a:t>Test CVs are fed into our model to receive personalized recommendations for improvement.</a:t>
            </a:r>
            <a:endParaRPr lang="en-US" sz="1600" dirty="0">
              <a:solidFill>
                <a:schemeClr val="tx1">
                  <a:lumMod val="95000"/>
                  <a:lumOff val="5000"/>
                </a:schemeClr>
              </a:solidFill>
            </a:endParaRPr>
          </a:p>
        </p:txBody>
      </p:sp>
      <p:sp>
        <p:nvSpPr>
          <p:cNvPr id="3" name="Text Placeholder 2">
            <a:extLst>
              <a:ext uri="{FF2B5EF4-FFF2-40B4-BE49-F238E27FC236}">
                <a16:creationId xmlns:a16="http://schemas.microsoft.com/office/drawing/2014/main" id="{2BF0E702-3A2A-79FE-6C7C-4ABFA3EC8254}"/>
              </a:ext>
            </a:extLst>
          </p:cNvPr>
          <p:cNvSpPr>
            <a:spLocks noGrp="1"/>
          </p:cNvSpPr>
          <p:nvPr>
            <p:ph type="body" sz="quarter" idx="14"/>
          </p:nvPr>
        </p:nvSpPr>
        <p:spPr>
          <a:xfrm>
            <a:off x="2503930" y="3597669"/>
            <a:ext cx="2785857" cy="2676472"/>
          </a:xfrm>
          <a:solidFill>
            <a:schemeClr val="bg1"/>
          </a:solidFill>
        </p:spPr>
        <p:txBody>
          <a:bodyPr/>
          <a:lstStyle/>
          <a:p>
            <a:br>
              <a:rPr lang="en-US" dirty="0"/>
            </a:br>
            <a:endParaRPr lang="en-US" altLang="zh-CN" dirty="0"/>
          </a:p>
          <a:p>
            <a:endParaRPr lang="en-US" dirty="0"/>
          </a:p>
        </p:txBody>
      </p:sp>
      <p:sp>
        <p:nvSpPr>
          <p:cNvPr id="5" name="Text Placeholder 4">
            <a:extLst>
              <a:ext uri="{FF2B5EF4-FFF2-40B4-BE49-F238E27FC236}">
                <a16:creationId xmlns:a16="http://schemas.microsoft.com/office/drawing/2014/main" id="{607671AF-A580-DFF8-DD53-11CF125B5C0F}"/>
              </a:ext>
            </a:extLst>
          </p:cNvPr>
          <p:cNvSpPr>
            <a:spLocks noGrp="1"/>
          </p:cNvSpPr>
          <p:nvPr>
            <p:ph type="body" sz="quarter" idx="16"/>
          </p:nvPr>
        </p:nvSpPr>
        <p:spPr>
          <a:xfrm>
            <a:off x="6861508" y="3597669"/>
            <a:ext cx="2720518" cy="2676472"/>
          </a:xfrm>
          <a:solidFill>
            <a:schemeClr val="bg1"/>
          </a:solidFill>
        </p:spPr>
        <p:txBody>
          <a:bodyPr/>
          <a:lstStyle/>
          <a:p>
            <a:r>
              <a:rPr lang="en-ZA" i="0" dirty="0">
                <a:solidFill>
                  <a:schemeClr val="tx1">
                    <a:lumMod val="95000"/>
                    <a:lumOff val="5000"/>
                  </a:schemeClr>
                </a:solidFill>
                <a:effectLst/>
                <a:latin typeface="Söhne"/>
              </a:rPr>
              <a:t> </a:t>
            </a:r>
          </a:p>
        </p:txBody>
      </p:sp>
      <p:sp>
        <p:nvSpPr>
          <p:cNvPr id="15" name="TextBox 14">
            <a:extLst>
              <a:ext uri="{FF2B5EF4-FFF2-40B4-BE49-F238E27FC236}">
                <a16:creationId xmlns:a16="http://schemas.microsoft.com/office/drawing/2014/main" id="{EDBF5226-9FEC-1C9F-2E50-5ECF82DEE40E}"/>
              </a:ext>
            </a:extLst>
          </p:cNvPr>
          <p:cNvSpPr txBox="1"/>
          <p:nvPr/>
        </p:nvSpPr>
        <p:spPr>
          <a:xfrm>
            <a:off x="2840243" y="4685254"/>
            <a:ext cx="2490250" cy="400110"/>
          </a:xfrm>
          <a:prstGeom prst="rect">
            <a:avLst/>
          </a:prstGeom>
          <a:noFill/>
        </p:spPr>
        <p:txBody>
          <a:bodyPr wrap="square" rtlCol="0">
            <a:spAutoFit/>
          </a:bodyPr>
          <a:lstStyle/>
          <a:p>
            <a:r>
              <a:rPr lang="en-ZA" sz="2000" dirty="0">
                <a:latin typeface="+mj-lt"/>
              </a:rPr>
              <a:t>Data Collection</a:t>
            </a:r>
          </a:p>
        </p:txBody>
      </p:sp>
      <p:sp>
        <p:nvSpPr>
          <p:cNvPr id="16" name="TextBox 15">
            <a:extLst>
              <a:ext uri="{FF2B5EF4-FFF2-40B4-BE49-F238E27FC236}">
                <a16:creationId xmlns:a16="http://schemas.microsoft.com/office/drawing/2014/main" id="{C3415B6E-3D50-3F9E-04AA-8698582027B6}"/>
              </a:ext>
            </a:extLst>
          </p:cNvPr>
          <p:cNvSpPr txBox="1"/>
          <p:nvPr/>
        </p:nvSpPr>
        <p:spPr>
          <a:xfrm>
            <a:off x="4850875" y="2614633"/>
            <a:ext cx="2490250" cy="400110"/>
          </a:xfrm>
          <a:prstGeom prst="rect">
            <a:avLst/>
          </a:prstGeom>
          <a:noFill/>
        </p:spPr>
        <p:txBody>
          <a:bodyPr wrap="square" rtlCol="0">
            <a:spAutoFit/>
          </a:bodyPr>
          <a:lstStyle/>
          <a:p>
            <a:r>
              <a:rPr lang="en-ZA" sz="2000" dirty="0">
                <a:latin typeface="+mj-lt"/>
              </a:rPr>
              <a:t>Data Formatting</a:t>
            </a:r>
          </a:p>
        </p:txBody>
      </p:sp>
      <p:sp>
        <p:nvSpPr>
          <p:cNvPr id="17" name="TextBox 16">
            <a:extLst>
              <a:ext uri="{FF2B5EF4-FFF2-40B4-BE49-F238E27FC236}">
                <a16:creationId xmlns:a16="http://schemas.microsoft.com/office/drawing/2014/main" id="{7FA1700B-6144-F496-ECBC-108BD625B237}"/>
              </a:ext>
            </a:extLst>
          </p:cNvPr>
          <p:cNvSpPr txBox="1"/>
          <p:nvPr/>
        </p:nvSpPr>
        <p:spPr>
          <a:xfrm>
            <a:off x="7197820" y="4764286"/>
            <a:ext cx="2490250" cy="400110"/>
          </a:xfrm>
          <a:prstGeom prst="rect">
            <a:avLst/>
          </a:prstGeom>
          <a:noFill/>
        </p:spPr>
        <p:txBody>
          <a:bodyPr wrap="square" rtlCol="0">
            <a:spAutoFit/>
          </a:bodyPr>
          <a:lstStyle/>
          <a:p>
            <a:r>
              <a:rPr lang="en-ZA" sz="2000" dirty="0">
                <a:latin typeface="+mj-lt"/>
              </a:rPr>
              <a:t>ML approach</a:t>
            </a:r>
          </a:p>
        </p:txBody>
      </p:sp>
      <p:pic>
        <p:nvPicPr>
          <p:cNvPr id="20" name="Video 19">
            <a:hlinkClick r:id="" action="ppaction://media"/>
            <a:extLst>
              <a:ext uri="{FF2B5EF4-FFF2-40B4-BE49-F238E27FC236}">
                <a16:creationId xmlns:a16="http://schemas.microsoft.com/office/drawing/2014/main" id="{D5A28067-1E4A-96E5-B78F-E18665A965F1}"/>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59354457"/>
      </p:ext>
    </p:extLst>
  </p:cSld>
  <p:clrMapOvr>
    <a:masterClrMapping/>
  </p:clrMapOvr>
  <mc:AlternateContent xmlns:mc="http://schemas.openxmlformats.org/markup-compatibility/2006" xmlns:p14="http://schemas.microsoft.com/office/powerpoint/2010/main">
    <mc:Choice Requires="p14">
      <p:transition spd="slow" p14:dur="1500" advTm="19525">
        <p:random/>
      </p:transition>
    </mc:Choice>
    <mc:Fallback xmlns="">
      <p:transition spd="slow" advTm="19525">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0"/>
                </p:tgtEl>
              </p:cMediaNode>
            </p:video>
            <p:seq concurrent="1" nextAc="seek">
              <p:cTn id="8" restart="whenNotActive" fill="hold" evtFilter="cancelBubble" nodeType="interactiveSeq">
                <p:stCondLst>
                  <p:cond evt="onClick" delay="0">
                    <p:tgtEl>
                      <p:spTgt spid="2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0"/>
                                        </p:tgtEl>
                                      </p:cBhvr>
                                    </p:cmd>
                                  </p:childTnLst>
                                </p:cTn>
                              </p:par>
                            </p:childTnLst>
                          </p:cTn>
                        </p:par>
                      </p:childTnLst>
                    </p:cTn>
                  </p:par>
                </p:childTnLst>
              </p:cTn>
              <p:nextCondLst>
                <p:cond evt="onClick" delay="0">
                  <p:tgtEl>
                    <p:spTgt spid="20"/>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18B1C68-75B3-74EE-1382-92EACA0CA2E6}"/>
              </a:ext>
            </a:extLst>
          </p:cNvPr>
          <p:cNvSpPr>
            <a:spLocks noGrp="1"/>
          </p:cNvSpPr>
          <p:nvPr>
            <p:ph type="title"/>
          </p:nvPr>
        </p:nvSpPr>
        <p:spPr/>
        <p:txBody>
          <a:bodyPr/>
          <a:lstStyle/>
          <a:p>
            <a:r>
              <a:rPr lang="en-ZA" sz="4400" dirty="0"/>
              <a:t>Data collection and formatting</a:t>
            </a:r>
          </a:p>
        </p:txBody>
      </p:sp>
      <p:sp>
        <p:nvSpPr>
          <p:cNvPr id="9" name="Text Placeholder 8">
            <a:extLst>
              <a:ext uri="{FF2B5EF4-FFF2-40B4-BE49-F238E27FC236}">
                <a16:creationId xmlns:a16="http://schemas.microsoft.com/office/drawing/2014/main" id="{949629C6-55DD-31E0-967C-A38D0971F933}"/>
              </a:ext>
            </a:extLst>
          </p:cNvPr>
          <p:cNvSpPr>
            <a:spLocks noGrp="1"/>
          </p:cNvSpPr>
          <p:nvPr>
            <p:ph type="body" idx="1"/>
          </p:nvPr>
        </p:nvSpPr>
        <p:spPr/>
        <p:txBody>
          <a:bodyPr/>
          <a:lstStyle/>
          <a:p>
            <a:r>
              <a:rPr lang="en-ZA" dirty="0"/>
              <a:t>Collection</a:t>
            </a:r>
          </a:p>
        </p:txBody>
      </p:sp>
      <p:sp>
        <p:nvSpPr>
          <p:cNvPr id="10" name="Content Placeholder 9">
            <a:extLst>
              <a:ext uri="{FF2B5EF4-FFF2-40B4-BE49-F238E27FC236}">
                <a16:creationId xmlns:a16="http://schemas.microsoft.com/office/drawing/2014/main" id="{9707338C-EE36-D10F-A5C7-088BB45E20F5}"/>
              </a:ext>
            </a:extLst>
          </p:cNvPr>
          <p:cNvSpPr>
            <a:spLocks noGrp="1"/>
          </p:cNvSpPr>
          <p:nvPr>
            <p:ph sz="half" idx="2"/>
          </p:nvPr>
        </p:nvSpPr>
        <p:spPr/>
        <p:txBody>
          <a:bodyPr/>
          <a:lstStyle/>
          <a:p>
            <a:r>
              <a:rPr lang="en-US" sz="1600" b="0" i="0" dirty="0">
                <a:solidFill>
                  <a:schemeClr val="tx1">
                    <a:lumMod val="95000"/>
                    <a:lumOff val="5000"/>
                  </a:schemeClr>
                </a:solidFill>
                <a:effectLst/>
                <a:latin typeface="Söhne"/>
              </a:rPr>
              <a:t>We collect diverse CVs with their job outcomes from various companies to train our predictive model effectively. </a:t>
            </a:r>
            <a:endParaRPr lang="en-ZA" dirty="0"/>
          </a:p>
        </p:txBody>
      </p:sp>
      <p:sp>
        <p:nvSpPr>
          <p:cNvPr id="11" name="Text Placeholder 10">
            <a:extLst>
              <a:ext uri="{FF2B5EF4-FFF2-40B4-BE49-F238E27FC236}">
                <a16:creationId xmlns:a16="http://schemas.microsoft.com/office/drawing/2014/main" id="{0D1610FB-14F9-1BDC-0083-3DFD9FDD2C53}"/>
              </a:ext>
            </a:extLst>
          </p:cNvPr>
          <p:cNvSpPr>
            <a:spLocks noGrp="1"/>
          </p:cNvSpPr>
          <p:nvPr>
            <p:ph type="body" sz="quarter" idx="3"/>
          </p:nvPr>
        </p:nvSpPr>
        <p:spPr/>
        <p:txBody>
          <a:bodyPr/>
          <a:lstStyle/>
          <a:p>
            <a:r>
              <a:rPr lang="en-ZA" dirty="0"/>
              <a:t>Formatting</a:t>
            </a:r>
          </a:p>
        </p:txBody>
      </p:sp>
      <p:sp>
        <p:nvSpPr>
          <p:cNvPr id="12" name="Content Placeholder 11">
            <a:extLst>
              <a:ext uri="{FF2B5EF4-FFF2-40B4-BE49-F238E27FC236}">
                <a16:creationId xmlns:a16="http://schemas.microsoft.com/office/drawing/2014/main" id="{6BFFA0EE-02D3-0DFD-726A-4461F60548AD}"/>
              </a:ext>
            </a:extLst>
          </p:cNvPr>
          <p:cNvSpPr>
            <a:spLocks noGrp="1"/>
          </p:cNvSpPr>
          <p:nvPr>
            <p:ph sz="half" idx="13"/>
          </p:nvPr>
        </p:nvSpPr>
        <p:spPr/>
        <p:txBody>
          <a:bodyPr/>
          <a:lstStyle/>
          <a:p>
            <a:r>
              <a:rPr lang="en-US" dirty="0">
                <a:solidFill>
                  <a:schemeClr val="tx1">
                    <a:lumMod val="95000"/>
                    <a:lumOff val="5000"/>
                  </a:schemeClr>
                </a:solidFill>
                <a:latin typeface="Söhne"/>
              </a:rPr>
              <a:t>We want a</a:t>
            </a:r>
            <a:r>
              <a:rPr lang="en-US" sz="1600" b="0" i="0" dirty="0">
                <a:solidFill>
                  <a:schemeClr val="tx1">
                    <a:lumMod val="95000"/>
                    <a:lumOff val="5000"/>
                  </a:schemeClr>
                </a:solidFill>
                <a:effectLst/>
                <a:latin typeface="Söhne"/>
              </a:rPr>
              <a:t> unified format of the CVs for consistent analysis</a:t>
            </a:r>
            <a:endParaRPr lang="en-US" sz="1600" dirty="0">
              <a:solidFill>
                <a:schemeClr val="tx1">
                  <a:lumMod val="95000"/>
                  <a:lumOff val="5000"/>
                </a:schemeClr>
              </a:solidFill>
            </a:endParaRPr>
          </a:p>
          <a:p>
            <a:r>
              <a:rPr lang="en-US" dirty="0">
                <a:latin typeface="Söhne"/>
              </a:rPr>
              <a:t>When we get the CVs it can be in the form of a PNG , docx, or pdf. We want it to be in unified form of a PDF</a:t>
            </a:r>
            <a:endParaRPr lang="en-ZA" dirty="0">
              <a:latin typeface="Söhne"/>
            </a:endParaRPr>
          </a:p>
        </p:txBody>
      </p:sp>
      <p:pic>
        <p:nvPicPr>
          <p:cNvPr id="4" name="Video 3">
            <a:hlinkClick r:id="" action="ppaction://media"/>
            <a:extLst>
              <a:ext uri="{FF2B5EF4-FFF2-40B4-BE49-F238E27FC236}">
                <a16:creationId xmlns:a16="http://schemas.microsoft.com/office/drawing/2014/main" id="{FB39840F-D64E-4001-4929-2EC4DD7B27B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11972790"/>
      </p:ext>
    </p:extLst>
  </p:cSld>
  <p:clrMapOvr>
    <a:masterClrMapping/>
  </p:clrMapOvr>
  <mc:AlternateContent xmlns:mc="http://schemas.openxmlformats.org/markup-compatibility/2006" xmlns:p14="http://schemas.microsoft.com/office/powerpoint/2010/main">
    <mc:Choice Requires="p14">
      <p:transition spd="slow" p14:dur="1500" advTm="32389">
        <p:random/>
      </p:transition>
    </mc:Choice>
    <mc:Fallback xmlns="">
      <p:transition spd="slow" advTm="32389">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95192-804A-6D01-64D5-63C8C7D709B2}"/>
              </a:ext>
            </a:extLst>
          </p:cNvPr>
          <p:cNvSpPr>
            <a:spLocks noGrp="1"/>
          </p:cNvSpPr>
          <p:nvPr>
            <p:ph type="title"/>
          </p:nvPr>
        </p:nvSpPr>
        <p:spPr/>
        <p:txBody>
          <a:bodyPr/>
          <a:lstStyle/>
          <a:p>
            <a:r>
              <a:rPr lang="en-ZA" dirty="0"/>
              <a:t>ML Approach</a:t>
            </a:r>
          </a:p>
        </p:txBody>
      </p:sp>
      <p:sp>
        <p:nvSpPr>
          <p:cNvPr id="3" name="Text Placeholder 2">
            <a:extLst>
              <a:ext uri="{FF2B5EF4-FFF2-40B4-BE49-F238E27FC236}">
                <a16:creationId xmlns:a16="http://schemas.microsoft.com/office/drawing/2014/main" id="{E1521EB6-C9A4-65F0-1154-1CA607A4A595}"/>
              </a:ext>
            </a:extLst>
          </p:cNvPr>
          <p:cNvSpPr>
            <a:spLocks noGrp="1"/>
          </p:cNvSpPr>
          <p:nvPr>
            <p:ph type="body" idx="1"/>
          </p:nvPr>
        </p:nvSpPr>
        <p:spPr/>
        <p:txBody>
          <a:bodyPr/>
          <a:lstStyle/>
          <a:p>
            <a:r>
              <a:rPr lang="en-ZA" dirty="0">
                <a:solidFill>
                  <a:schemeClr val="tx1">
                    <a:lumMod val="95000"/>
                    <a:lumOff val="5000"/>
                  </a:schemeClr>
                </a:solidFill>
              </a:rPr>
              <a:t>Learning Type</a:t>
            </a:r>
            <a:endParaRPr lang="en-ZA" i="0" dirty="0">
              <a:solidFill>
                <a:schemeClr val="tx1">
                  <a:lumMod val="95000"/>
                  <a:lumOff val="5000"/>
                </a:schemeClr>
              </a:solidFill>
              <a:effectLst/>
            </a:endParaRPr>
          </a:p>
        </p:txBody>
      </p:sp>
      <p:sp>
        <p:nvSpPr>
          <p:cNvPr id="4" name="Content Placeholder 3">
            <a:extLst>
              <a:ext uri="{FF2B5EF4-FFF2-40B4-BE49-F238E27FC236}">
                <a16:creationId xmlns:a16="http://schemas.microsoft.com/office/drawing/2014/main" id="{527B23BA-E9E6-1702-D544-81322F793668}"/>
              </a:ext>
            </a:extLst>
          </p:cNvPr>
          <p:cNvSpPr>
            <a:spLocks noGrp="1"/>
          </p:cNvSpPr>
          <p:nvPr>
            <p:ph sz="half" idx="2"/>
          </p:nvPr>
        </p:nvSpPr>
        <p:spPr/>
        <p:txBody>
          <a:bodyPr/>
          <a:lstStyle/>
          <a:p>
            <a:r>
              <a:rPr lang="en-ZA" dirty="0"/>
              <a:t>Supervised Learning</a:t>
            </a:r>
          </a:p>
          <a:p>
            <a:r>
              <a:rPr lang="en-ZA" dirty="0"/>
              <a:t>Labelled data consists of different CV types and the outcomes of the applications.</a:t>
            </a:r>
          </a:p>
        </p:txBody>
      </p:sp>
      <p:sp>
        <p:nvSpPr>
          <p:cNvPr id="5" name="Text Placeholder 4">
            <a:extLst>
              <a:ext uri="{FF2B5EF4-FFF2-40B4-BE49-F238E27FC236}">
                <a16:creationId xmlns:a16="http://schemas.microsoft.com/office/drawing/2014/main" id="{152C9246-D758-5677-EEFF-9C0D78A4C9F4}"/>
              </a:ext>
            </a:extLst>
          </p:cNvPr>
          <p:cNvSpPr>
            <a:spLocks noGrp="1"/>
          </p:cNvSpPr>
          <p:nvPr>
            <p:ph type="body" sz="quarter" idx="3"/>
          </p:nvPr>
        </p:nvSpPr>
        <p:spPr>
          <a:xfrm>
            <a:off x="902627" y="4005858"/>
            <a:ext cx="10268712" cy="1505315"/>
          </a:xfrm>
        </p:spPr>
        <p:txBody>
          <a:bodyPr/>
          <a:lstStyle/>
          <a:p>
            <a:r>
              <a:rPr lang="en-ZA" dirty="0"/>
              <a:t>Algorithm and Feature’s</a:t>
            </a:r>
          </a:p>
        </p:txBody>
      </p:sp>
      <p:sp>
        <p:nvSpPr>
          <p:cNvPr id="6" name="Content Placeholder 5">
            <a:extLst>
              <a:ext uri="{FF2B5EF4-FFF2-40B4-BE49-F238E27FC236}">
                <a16:creationId xmlns:a16="http://schemas.microsoft.com/office/drawing/2014/main" id="{B84DA537-7B10-0C81-0366-D62BE276718C}"/>
              </a:ext>
            </a:extLst>
          </p:cNvPr>
          <p:cNvSpPr>
            <a:spLocks noGrp="1"/>
          </p:cNvSpPr>
          <p:nvPr>
            <p:ph sz="half" idx="13"/>
          </p:nvPr>
        </p:nvSpPr>
        <p:spPr/>
        <p:txBody>
          <a:bodyPr/>
          <a:lstStyle/>
          <a:p>
            <a:r>
              <a:rPr lang="en-ZA" dirty="0"/>
              <a:t>Probabilistic prediction using Naïve Bayes</a:t>
            </a:r>
          </a:p>
          <a:p>
            <a:r>
              <a:rPr lang="en-ZA" dirty="0"/>
              <a:t>Features of the data include whether the CV has a profile picture, the sequence of information and the types of information included or excluded.</a:t>
            </a:r>
          </a:p>
          <a:p>
            <a:endParaRPr lang="en-ZA" dirty="0"/>
          </a:p>
        </p:txBody>
      </p:sp>
      <p:sp>
        <p:nvSpPr>
          <p:cNvPr id="7" name="Slide Number Placeholder 6">
            <a:extLst>
              <a:ext uri="{FF2B5EF4-FFF2-40B4-BE49-F238E27FC236}">
                <a16:creationId xmlns:a16="http://schemas.microsoft.com/office/drawing/2014/main" id="{71DFD494-3676-6CFA-60A4-1D1D532059B4}"/>
              </a:ext>
            </a:extLst>
          </p:cNvPr>
          <p:cNvSpPr>
            <a:spLocks noGrp="1"/>
          </p:cNvSpPr>
          <p:nvPr>
            <p:ph type="sldNum" sz="quarter" idx="12"/>
          </p:nvPr>
        </p:nvSpPr>
        <p:spPr/>
        <p:txBody>
          <a:bodyPr/>
          <a:lstStyle/>
          <a:p>
            <a:fld id="{8D0AFDD5-844D-364D-8AEC-50CF4D36D55D}" type="slidenum">
              <a:rPr lang="en-US" noProof="0" smtClean="0"/>
              <a:t>6</a:t>
            </a:fld>
            <a:endParaRPr lang="en-US" noProof="0"/>
          </a:p>
        </p:txBody>
      </p:sp>
      <p:sp>
        <p:nvSpPr>
          <p:cNvPr id="8" name="Footer Placeholder 7">
            <a:extLst>
              <a:ext uri="{FF2B5EF4-FFF2-40B4-BE49-F238E27FC236}">
                <a16:creationId xmlns:a16="http://schemas.microsoft.com/office/drawing/2014/main" id="{6CF256C7-8453-88FD-24F3-D29457F5F174}"/>
              </a:ext>
            </a:extLst>
          </p:cNvPr>
          <p:cNvSpPr>
            <a:spLocks noGrp="1"/>
          </p:cNvSpPr>
          <p:nvPr>
            <p:ph type="ftr" sz="quarter" idx="11"/>
          </p:nvPr>
        </p:nvSpPr>
        <p:spPr/>
        <p:txBody>
          <a:bodyPr/>
          <a:lstStyle/>
          <a:p>
            <a:endParaRPr lang="en-US" noProof="0" dirty="0"/>
          </a:p>
        </p:txBody>
      </p:sp>
      <p:sp>
        <p:nvSpPr>
          <p:cNvPr id="9" name="Date Placeholder 8">
            <a:extLst>
              <a:ext uri="{FF2B5EF4-FFF2-40B4-BE49-F238E27FC236}">
                <a16:creationId xmlns:a16="http://schemas.microsoft.com/office/drawing/2014/main" id="{8904A65C-914E-18CF-AA48-B56CF3049B46}"/>
              </a:ext>
            </a:extLst>
          </p:cNvPr>
          <p:cNvSpPr>
            <a:spLocks noGrp="1"/>
          </p:cNvSpPr>
          <p:nvPr>
            <p:ph type="dt" sz="half" idx="10"/>
          </p:nvPr>
        </p:nvSpPr>
        <p:spPr/>
        <p:txBody>
          <a:bodyPr/>
          <a:lstStyle/>
          <a:p>
            <a:r>
              <a:rPr lang="en-US" noProof="0"/>
              <a:t>20XX</a:t>
            </a:r>
          </a:p>
        </p:txBody>
      </p:sp>
      <p:pic>
        <p:nvPicPr>
          <p:cNvPr id="22" name="Video 21">
            <a:hlinkClick r:id="" action="ppaction://media"/>
            <a:extLst>
              <a:ext uri="{FF2B5EF4-FFF2-40B4-BE49-F238E27FC236}">
                <a16:creationId xmlns:a16="http://schemas.microsoft.com/office/drawing/2014/main" id="{76A1D040-7D5D-0B5D-20E0-4350F4AD016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85191977"/>
      </p:ext>
    </p:extLst>
  </p:cSld>
  <p:clrMapOvr>
    <a:masterClrMapping/>
  </p:clrMapOvr>
  <mc:AlternateContent xmlns:mc="http://schemas.openxmlformats.org/markup-compatibility/2006" xmlns:p14="http://schemas.microsoft.com/office/powerpoint/2010/main">
    <mc:Choice Requires="p14">
      <p:transition spd="slow" p14:dur="1500" advTm="35444">
        <p:random/>
      </p:transition>
    </mc:Choice>
    <mc:Fallback xmlns="">
      <p:transition spd="slow" advTm="35444">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2"/>
                </p:tgtEl>
              </p:cMediaNode>
            </p:video>
            <p:seq concurrent="1" nextAc="seek">
              <p:cTn id="8" restart="whenNotActive" fill="hold" evtFilter="cancelBubble" nodeType="interactiveSeq">
                <p:stCondLst>
                  <p:cond evt="onClick" delay="0">
                    <p:tgtEl>
                      <p:spTgt spid="2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2"/>
                                        </p:tgtEl>
                                      </p:cBhvr>
                                    </p:cmd>
                                  </p:childTnLst>
                                </p:cTn>
                              </p:par>
                            </p:childTnLst>
                          </p:cTn>
                        </p:par>
                      </p:childTnLst>
                    </p:cTn>
                  </p:par>
                </p:childTnLst>
              </p:cTn>
              <p:nextCondLst>
                <p:cond evt="onClick" delay="0">
                  <p:tgtEl>
                    <p:spTgt spid="2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4291A2D-B373-7E1C-E5C7-A9318C45EE73}"/>
              </a:ext>
            </a:extLst>
          </p:cNvPr>
          <p:cNvSpPr>
            <a:spLocks noGrp="1"/>
          </p:cNvSpPr>
          <p:nvPr>
            <p:ph type="title"/>
          </p:nvPr>
        </p:nvSpPr>
        <p:spPr/>
        <p:txBody>
          <a:bodyPr/>
          <a:lstStyle/>
          <a:p>
            <a:r>
              <a:rPr lang="en-ZA" dirty="0"/>
              <a:t>Issues in fitting</a:t>
            </a:r>
          </a:p>
        </p:txBody>
      </p:sp>
      <p:sp>
        <p:nvSpPr>
          <p:cNvPr id="9" name="Text Placeholder 8">
            <a:extLst>
              <a:ext uri="{FF2B5EF4-FFF2-40B4-BE49-F238E27FC236}">
                <a16:creationId xmlns:a16="http://schemas.microsoft.com/office/drawing/2014/main" id="{99ADD055-E7FF-710A-CC73-788C2D330112}"/>
              </a:ext>
            </a:extLst>
          </p:cNvPr>
          <p:cNvSpPr>
            <a:spLocks noGrp="1"/>
          </p:cNvSpPr>
          <p:nvPr>
            <p:ph type="body" idx="1"/>
          </p:nvPr>
        </p:nvSpPr>
        <p:spPr/>
        <p:txBody>
          <a:bodyPr/>
          <a:lstStyle/>
          <a:p>
            <a:r>
              <a:rPr lang="en-ZA" dirty="0"/>
              <a:t>Under-fitting</a:t>
            </a:r>
          </a:p>
        </p:txBody>
      </p:sp>
      <p:sp>
        <p:nvSpPr>
          <p:cNvPr id="10" name="Content Placeholder 9">
            <a:extLst>
              <a:ext uri="{FF2B5EF4-FFF2-40B4-BE49-F238E27FC236}">
                <a16:creationId xmlns:a16="http://schemas.microsoft.com/office/drawing/2014/main" id="{B10360AA-DC30-6CFF-9F03-0F593AA9FD8E}"/>
              </a:ext>
            </a:extLst>
          </p:cNvPr>
          <p:cNvSpPr>
            <a:spLocks noGrp="1"/>
          </p:cNvSpPr>
          <p:nvPr>
            <p:ph sz="half" idx="2"/>
          </p:nvPr>
        </p:nvSpPr>
        <p:spPr/>
        <p:txBody>
          <a:bodyPr/>
          <a:lstStyle/>
          <a:p>
            <a:r>
              <a:rPr lang="en-US" dirty="0">
                <a:solidFill>
                  <a:schemeClr val="tx1">
                    <a:lumMod val="95000"/>
                    <a:lumOff val="5000"/>
                  </a:schemeClr>
                </a:solidFill>
                <a:latin typeface="Söhne"/>
              </a:rPr>
              <a:t>There is a</a:t>
            </a:r>
            <a:r>
              <a:rPr lang="en-US" i="0" dirty="0">
                <a:solidFill>
                  <a:schemeClr val="tx1">
                    <a:lumMod val="95000"/>
                    <a:lumOff val="5000"/>
                  </a:schemeClr>
                </a:solidFill>
                <a:effectLst/>
                <a:latin typeface="Söhne"/>
              </a:rPr>
              <a:t> risk of oversimplifying CV analysis (too little features) , leading to inadequate recommendations.</a:t>
            </a:r>
            <a:endParaRPr lang="en-ZA" dirty="0">
              <a:solidFill>
                <a:schemeClr val="tx1">
                  <a:lumMod val="95000"/>
                  <a:lumOff val="5000"/>
                </a:schemeClr>
              </a:solidFill>
            </a:endParaRPr>
          </a:p>
        </p:txBody>
      </p:sp>
      <p:sp>
        <p:nvSpPr>
          <p:cNvPr id="11" name="Text Placeholder 10">
            <a:extLst>
              <a:ext uri="{FF2B5EF4-FFF2-40B4-BE49-F238E27FC236}">
                <a16:creationId xmlns:a16="http://schemas.microsoft.com/office/drawing/2014/main" id="{C5B1A019-4916-C91F-88BC-B8C8F5889819}"/>
              </a:ext>
            </a:extLst>
          </p:cNvPr>
          <p:cNvSpPr>
            <a:spLocks noGrp="1"/>
          </p:cNvSpPr>
          <p:nvPr>
            <p:ph type="body" sz="quarter" idx="3"/>
          </p:nvPr>
        </p:nvSpPr>
        <p:spPr/>
        <p:txBody>
          <a:bodyPr/>
          <a:lstStyle/>
          <a:p>
            <a:r>
              <a:rPr lang="en-ZA" dirty="0"/>
              <a:t>Over-fitting</a:t>
            </a:r>
          </a:p>
        </p:txBody>
      </p:sp>
      <p:sp>
        <p:nvSpPr>
          <p:cNvPr id="12" name="Content Placeholder 11">
            <a:extLst>
              <a:ext uri="{FF2B5EF4-FFF2-40B4-BE49-F238E27FC236}">
                <a16:creationId xmlns:a16="http://schemas.microsoft.com/office/drawing/2014/main" id="{25DD6F24-9173-8A95-0047-3D314B093F2C}"/>
              </a:ext>
            </a:extLst>
          </p:cNvPr>
          <p:cNvSpPr>
            <a:spLocks noGrp="1"/>
          </p:cNvSpPr>
          <p:nvPr>
            <p:ph sz="half" idx="13"/>
          </p:nvPr>
        </p:nvSpPr>
        <p:spPr/>
        <p:txBody>
          <a:bodyPr/>
          <a:lstStyle/>
          <a:p>
            <a:r>
              <a:rPr lang="en-US" b="0" i="0" dirty="0">
                <a:solidFill>
                  <a:schemeClr val="tx1">
                    <a:lumMod val="95000"/>
                    <a:lumOff val="5000"/>
                  </a:schemeClr>
                </a:solidFill>
                <a:effectLst/>
                <a:latin typeface="Söhne"/>
              </a:rPr>
              <a:t>This could result in overly specific recommendations that may not generalize well to diverse job applications.</a:t>
            </a:r>
            <a:endParaRPr lang="en-ZA" dirty="0">
              <a:solidFill>
                <a:schemeClr val="tx1">
                  <a:lumMod val="95000"/>
                  <a:lumOff val="5000"/>
                </a:schemeClr>
              </a:solidFill>
            </a:endParaRPr>
          </a:p>
        </p:txBody>
      </p:sp>
      <p:pic>
        <p:nvPicPr>
          <p:cNvPr id="86" name="Video 85">
            <a:hlinkClick r:id="" action="ppaction://media"/>
            <a:extLst>
              <a:ext uri="{FF2B5EF4-FFF2-40B4-BE49-F238E27FC236}">
                <a16:creationId xmlns:a16="http://schemas.microsoft.com/office/drawing/2014/main" id="{5A9CE612-ECC9-A662-7338-66762A03A8D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45113657"/>
      </p:ext>
    </p:extLst>
  </p:cSld>
  <p:clrMapOvr>
    <a:masterClrMapping/>
  </p:clrMapOvr>
  <mc:AlternateContent xmlns:mc="http://schemas.openxmlformats.org/markup-compatibility/2006">
    <mc:Choice xmlns:p14="http://schemas.microsoft.com/office/powerpoint/2010/main" Requires="p14">
      <p:transition spd="slow" p14:dur="1500" advTm="37479">
        <p:random/>
      </p:transition>
    </mc:Choice>
    <mc:Fallback>
      <p:transition spd="slow" advTm="37479">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6"/>
                </p:tgtEl>
              </p:cMediaNode>
            </p:video>
            <p:seq concurrent="1" nextAc="seek">
              <p:cTn id="8" restart="whenNotActive" fill="hold" evtFilter="cancelBubble" nodeType="interactiveSeq">
                <p:stCondLst>
                  <p:cond evt="onClick" delay="0">
                    <p:tgtEl>
                      <p:spTgt spid="8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6"/>
                                        </p:tgtEl>
                                      </p:cBhvr>
                                    </p:cmd>
                                  </p:childTnLst>
                                </p:cTn>
                              </p:par>
                            </p:childTnLst>
                          </p:cTn>
                        </p:par>
                      </p:childTnLst>
                    </p:cTn>
                  </p:par>
                </p:childTnLst>
              </p:cTn>
              <p:nextCondLst>
                <p:cond evt="onClick" delay="0">
                  <p:tgtEl>
                    <p:spTgt spid="8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3139F9C-15EF-FEAE-CD83-AF54FB21B6CE}"/>
              </a:ext>
            </a:extLst>
          </p:cNvPr>
          <p:cNvSpPr>
            <a:spLocks noGrp="1"/>
          </p:cNvSpPr>
          <p:nvPr>
            <p:ph type="title"/>
          </p:nvPr>
        </p:nvSpPr>
        <p:spPr>
          <a:xfrm>
            <a:off x="324170" y="1604772"/>
            <a:ext cx="3697224" cy="2862072"/>
          </a:xfrm>
        </p:spPr>
        <p:txBody>
          <a:bodyPr/>
          <a:lstStyle/>
          <a:p>
            <a:r>
              <a:rPr lang="en-ZA" sz="4400" dirty="0"/>
              <a:t>Deployment</a:t>
            </a:r>
            <a:r>
              <a:rPr lang="en-ZA" dirty="0"/>
              <a:t> strategy</a:t>
            </a:r>
          </a:p>
        </p:txBody>
      </p:sp>
      <p:sp>
        <p:nvSpPr>
          <p:cNvPr id="13" name="Text Placeholder 12">
            <a:extLst>
              <a:ext uri="{FF2B5EF4-FFF2-40B4-BE49-F238E27FC236}">
                <a16:creationId xmlns:a16="http://schemas.microsoft.com/office/drawing/2014/main" id="{812745E1-789D-BC2A-523A-A8ECCA4A2E7E}"/>
              </a:ext>
            </a:extLst>
          </p:cNvPr>
          <p:cNvSpPr>
            <a:spLocks noGrp="1"/>
          </p:cNvSpPr>
          <p:nvPr>
            <p:ph type="body" sz="quarter" idx="15"/>
          </p:nvPr>
        </p:nvSpPr>
        <p:spPr/>
        <p:txBody>
          <a:bodyPr/>
          <a:lstStyle/>
          <a:p>
            <a:r>
              <a:rPr lang="en-ZA" b="1" dirty="0" err="1">
                <a:solidFill>
                  <a:schemeClr val="tx1">
                    <a:lumMod val="95000"/>
                    <a:lumOff val="5000"/>
                  </a:schemeClr>
                </a:solidFill>
              </a:rPr>
              <a:t>Parternships</a:t>
            </a:r>
            <a:endParaRPr lang="en-ZA" b="1" dirty="0">
              <a:solidFill>
                <a:schemeClr val="tx1">
                  <a:lumMod val="95000"/>
                  <a:lumOff val="5000"/>
                </a:schemeClr>
              </a:solidFill>
            </a:endParaRPr>
          </a:p>
        </p:txBody>
      </p:sp>
      <p:sp>
        <p:nvSpPr>
          <p:cNvPr id="18" name="Text Placeholder 17">
            <a:extLst>
              <a:ext uri="{FF2B5EF4-FFF2-40B4-BE49-F238E27FC236}">
                <a16:creationId xmlns:a16="http://schemas.microsoft.com/office/drawing/2014/main" id="{81638B51-EDE7-1B3D-3D61-1206893FB80E}"/>
              </a:ext>
            </a:extLst>
          </p:cNvPr>
          <p:cNvSpPr>
            <a:spLocks noGrp="1"/>
          </p:cNvSpPr>
          <p:nvPr>
            <p:ph type="body" sz="quarter" idx="20"/>
          </p:nvPr>
        </p:nvSpPr>
        <p:spPr>
          <a:xfrm>
            <a:off x="5769864" y="780642"/>
            <a:ext cx="5782374" cy="338328"/>
          </a:xfrm>
        </p:spPr>
        <p:txBody>
          <a:bodyPr/>
          <a:lstStyle/>
          <a:p>
            <a:r>
              <a:rPr lang="en-US" b="0" i="0" dirty="0">
                <a:solidFill>
                  <a:schemeClr val="tx1">
                    <a:lumMod val="95000"/>
                    <a:lumOff val="5000"/>
                  </a:schemeClr>
                </a:solidFill>
                <a:effectLst/>
                <a:latin typeface="Söhne"/>
              </a:rPr>
              <a:t>Collaborate with industry leaders such as </a:t>
            </a:r>
            <a:r>
              <a:rPr lang="en-US" b="0" i="0" dirty="0" err="1">
                <a:solidFill>
                  <a:schemeClr val="tx1">
                    <a:lumMod val="95000"/>
                    <a:lumOff val="5000"/>
                  </a:schemeClr>
                </a:solidFill>
                <a:effectLst/>
                <a:latin typeface="Söhne"/>
              </a:rPr>
              <a:t>Linkedin</a:t>
            </a:r>
            <a:r>
              <a:rPr lang="en-US" b="0" i="0" dirty="0">
                <a:solidFill>
                  <a:schemeClr val="tx1">
                    <a:lumMod val="95000"/>
                    <a:lumOff val="5000"/>
                  </a:schemeClr>
                </a:solidFill>
                <a:effectLst/>
                <a:latin typeface="Söhne"/>
              </a:rPr>
              <a:t> and indeed to enhance user experience and expand market reach.</a:t>
            </a:r>
            <a:br>
              <a:rPr lang="en-US" dirty="0">
                <a:solidFill>
                  <a:schemeClr val="tx1">
                    <a:lumMod val="95000"/>
                    <a:lumOff val="5000"/>
                  </a:schemeClr>
                </a:solidFill>
              </a:rPr>
            </a:br>
            <a:endParaRPr lang="en-ZA" dirty="0">
              <a:solidFill>
                <a:schemeClr val="tx1">
                  <a:lumMod val="95000"/>
                  <a:lumOff val="5000"/>
                </a:schemeClr>
              </a:solidFill>
            </a:endParaRPr>
          </a:p>
        </p:txBody>
      </p:sp>
      <p:sp>
        <p:nvSpPr>
          <p:cNvPr id="9" name="Picture Placeholder 8">
            <a:extLst>
              <a:ext uri="{FF2B5EF4-FFF2-40B4-BE49-F238E27FC236}">
                <a16:creationId xmlns:a16="http://schemas.microsoft.com/office/drawing/2014/main" id="{F1E5B61D-8F19-0359-E1E9-8C4B4CDC2A11}"/>
              </a:ext>
            </a:extLst>
          </p:cNvPr>
          <p:cNvSpPr>
            <a:spLocks noGrp="1"/>
          </p:cNvSpPr>
          <p:nvPr>
            <p:ph type="pic" sz="quarter" idx="11"/>
          </p:nvPr>
        </p:nvSpPr>
        <p:spPr/>
        <p:txBody>
          <a:bodyPr/>
          <a:lstStyle/>
          <a:p>
            <a:endParaRPr lang="en-ZA"/>
          </a:p>
        </p:txBody>
      </p:sp>
      <p:sp>
        <p:nvSpPr>
          <p:cNvPr id="14" name="Text Placeholder 13">
            <a:extLst>
              <a:ext uri="{FF2B5EF4-FFF2-40B4-BE49-F238E27FC236}">
                <a16:creationId xmlns:a16="http://schemas.microsoft.com/office/drawing/2014/main" id="{7EA166E5-4FA8-5647-661E-AFD5CA697502}"/>
              </a:ext>
            </a:extLst>
          </p:cNvPr>
          <p:cNvSpPr>
            <a:spLocks noGrp="1"/>
          </p:cNvSpPr>
          <p:nvPr>
            <p:ph type="body" sz="quarter" idx="16"/>
          </p:nvPr>
        </p:nvSpPr>
        <p:spPr/>
        <p:txBody>
          <a:bodyPr/>
          <a:lstStyle/>
          <a:p>
            <a:r>
              <a:rPr lang="en-ZA" b="1" i="0" dirty="0">
                <a:solidFill>
                  <a:schemeClr val="tx1">
                    <a:lumMod val="95000"/>
                    <a:lumOff val="5000"/>
                  </a:schemeClr>
                </a:solidFill>
                <a:effectLst/>
                <a:latin typeface="Söhne"/>
              </a:rPr>
              <a:t>Implementation</a:t>
            </a:r>
            <a:r>
              <a:rPr lang="en-ZA" b="1" i="0" dirty="0">
                <a:solidFill>
                  <a:srgbClr val="ECECEC"/>
                </a:solidFill>
                <a:effectLst/>
                <a:latin typeface="Söhne"/>
              </a:rPr>
              <a:t>:</a:t>
            </a:r>
            <a:endParaRPr lang="en-ZA" dirty="0"/>
          </a:p>
        </p:txBody>
      </p:sp>
      <p:sp>
        <p:nvSpPr>
          <p:cNvPr id="19" name="Text Placeholder 18">
            <a:extLst>
              <a:ext uri="{FF2B5EF4-FFF2-40B4-BE49-F238E27FC236}">
                <a16:creationId xmlns:a16="http://schemas.microsoft.com/office/drawing/2014/main" id="{61B17846-DC2C-7A66-29F1-B18987EB0350}"/>
              </a:ext>
            </a:extLst>
          </p:cNvPr>
          <p:cNvSpPr>
            <a:spLocks noGrp="1"/>
          </p:cNvSpPr>
          <p:nvPr>
            <p:ph type="body" sz="quarter" idx="21"/>
          </p:nvPr>
        </p:nvSpPr>
        <p:spPr>
          <a:xfrm>
            <a:off x="5769864" y="2069946"/>
            <a:ext cx="5782374" cy="338328"/>
          </a:xfrm>
        </p:spPr>
        <p:txBody>
          <a:bodyPr/>
          <a:lstStyle/>
          <a:p>
            <a:r>
              <a:rPr lang="en-US" b="0" i="0" dirty="0">
                <a:solidFill>
                  <a:schemeClr val="tx1">
                    <a:lumMod val="95000"/>
                    <a:lumOff val="5000"/>
                  </a:schemeClr>
                </a:solidFill>
                <a:effectLst/>
                <a:latin typeface="Söhne"/>
              </a:rPr>
              <a:t>Offer CeeVeasily as a web-based tool accessible to job seekers worldwide.</a:t>
            </a:r>
            <a:endParaRPr lang="en-ZA" dirty="0">
              <a:solidFill>
                <a:schemeClr val="tx1">
                  <a:lumMod val="95000"/>
                  <a:lumOff val="5000"/>
                </a:schemeClr>
              </a:solidFill>
            </a:endParaRPr>
          </a:p>
        </p:txBody>
      </p:sp>
      <p:sp>
        <p:nvSpPr>
          <p:cNvPr id="10" name="Picture Placeholder 9">
            <a:extLst>
              <a:ext uri="{FF2B5EF4-FFF2-40B4-BE49-F238E27FC236}">
                <a16:creationId xmlns:a16="http://schemas.microsoft.com/office/drawing/2014/main" id="{B0353CF7-4727-5102-4871-BBBFB82E157D}"/>
              </a:ext>
            </a:extLst>
          </p:cNvPr>
          <p:cNvSpPr>
            <a:spLocks noGrp="1"/>
          </p:cNvSpPr>
          <p:nvPr>
            <p:ph type="pic" sz="quarter" idx="12"/>
          </p:nvPr>
        </p:nvSpPr>
        <p:spPr/>
        <p:txBody>
          <a:bodyPr/>
          <a:lstStyle/>
          <a:p>
            <a:endParaRPr lang="en-ZA"/>
          </a:p>
        </p:txBody>
      </p:sp>
      <p:sp>
        <p:nvSpPr>
          <p:cNvPr id="15" name="Text Placeholder 14">
            <a:extLst>
              <a:ext uri="{FF2B5EF4-FFF2-40B4-BE49-F238E27FC236}">
                <a16:creationId xmlns:a16="http://schemas.microsoft.com/office/drawing/2014/main" id="{70E47042-4988-19F0-E40A-509BDB3B5598}"/>
              </a:ext>
            </a:extLst>
          </p:cNvPr>
          <p:cNvSpPr>
            <a:spLocks noGrp="1"/>
          </p:cNvSpPr>
          <p:nvPr>
            <p:ph type="body" sz="quarter" idx="17"/>
          </p:nvPr>
        </p:nvSpPr>
        <p:spPr/>
        <p:txBody>
          <a:bodyPr/>
          <a:lstStyle/>
          <a:p>
            <a:r>
              <a:rPr lang="en-ZA" b="1" i="0" dirty="0">
                <a:solidFill>
                  <a:schemeClr val="tx1">
                    <a:lumMod val="95000"/>
                    <a:lumOff val="5000"/>
                  </a:schemeClr>
                </a:solidFill>
                <a:effectLst/>
                <a:latin typeface="Söhne"/>
              </a:rPr>
              <a:t>Rollout Plan</a:t>
            </a:r>
            <a:endParaRPr lang="en-ZA" dirty="0">
              <a:solidFill>
                <a:schemeClr val="tx1">
                  <a:lumMod val="95000"/>
                  <a:lumOff val="5000"/>
                </a:schemeClr>
              </a:solidFill>
            </a:endParaRPr>
          </a:p>
        </p:txBody>
      </p:sp>
      <p:sp>
        <p:nvSpPr>
          <p:cNvPr id="20" name="Text Placeholder 19">
            <a:extLst>
              <a:ext uri="{FF2B5EF4-FFF2-40B4-BE49-F238E27FC236}">
                <a16:creationId xmlns:a16="http://schemas.microsoft.com/office/drawing/2014/main" id="{A8577A90-6181-1F63-22AB-B6771D72D204}"/>
              </a:ext>
            </a:extLst>
          </p:cNvPr>
          <p:cNvSpPr>
            <a:spLocks noGrp="1"/>
          </p:cNvSpPr>
          <p:nvPr>
            <p:ph type="body" sz="quarter" idx="22"/>
          </p:nvPr>
        </p:nvSpPr>
        <p:spPr/>
        <p:txBody>
          <a:bodyPr/>
          <a:lstStyle/>
          <a:p>
            <a:r>
              <a:rPr lang="en-US" b="0" i="0" dirty="0">
                <a:solidFill>
                  <a:schemeClr val="tx1">
                    <a:lumMod val="95000"/>
                    <a:lumOff val="5000"/>
                  </a:schemeClr>
                </a:solidFill>
                <a:effectLst/>
                <a:latin typeface="Söhne"/>
              </a:rPr>
              <a:t>Integrate CeeVeasily into popular job search platforms like LinkedIn, providing seamless CV analysis for users.</a:t>
            </a:r>
            <a:endParaRPr lang="en-ZA" dirty="0">
              <a:solidFill>
                <a:schemeClr val="tx1">
                  <a:lumMod val="95000"/>
                  <a:lumOff val="5000"/>
                </a:schemeClr>
              </a:solidFill>
            </a:endParaRPr>
          </a:p>
        </p:txBody>
      </p:sp>
      <p:sp>
        <p:nvSpPr>
          <p:cNvPr id="4" name="Slide Number Placeholder 3">
            <a:extLst>
              <a:ext uri="{FF2B5EF4-FFF2-40B4-BE49-F238E27FC236}">
                <a16:creationId xmlns:a16="http://schemas.microsoft.com/office/drawing/2014/main" id="{E61EAB3E-9D14-63CD-DF13-54776A18F5A6}"/>
              </a:ext>
            </a:extLst>
          </p:cNvPr>
          <p:cNvSpPr>
            <a:spLocks noGrp="1"/>
          </p:cNvSpPr>
          <p:nvPr>
            <p:ph type="sldNum" sz="quarter" idx="4294967295"/>
          </p:nvPr>
        </p:nvSpPr>
        <p:spPr>
          <a:xfrm>
            <a:off x="0" y="6400800"/>
            <a:ext cx="365125" cy="247650"/>
          </a:xfrm>
        </p:spPr>
        <p:txBody>
          <a:bodyPr/>
          <a:lstStyle/>
          <a:p>
            <a:fld id="{8D0AFDD5-844D-364D-8AEC-50CF4D36D55D}" type="slidenum">
              <a:rPr lang="en-US" noProof="0" smtClean="0"/>
              <a:t>8</a:t>
            </a:fld>
            <a:endParaRPr lang="en-US" noProof="0"/>
          </a:p>
        </p:txBody>
      </p:sp>
      <p:sp>
        <p:nvSpPr>
          <p:cNvPr id="5" name="Footer Placeholder 4">
            <a:extLst>
              <a:ext uri="{FF2B5EF4-FFF2-40B4-BE49-F238E27FC236}">
                <a16:creationId xmlns:a16="http://schemas.microsoft.com/office/drawing/2014/main" id="{55A83699-C1AD-78F4-2CF2-EA82871E9CF4}"/>
              </a:ext>
            </a:extLst>
          </p:cNvPr>
          <p:cNvSpPr>
            <a:spLocks noGrp="1"/>
          </p:cNvSpPr>
          <p:nvPr>
            <p:ph type="ftr" sz="quarter" idx="4294967295"/>
          </p:nvPr>
        </p:nvSpPr>
        <p:spPr>
          <a:xfrm>
            <a:off x="0" y="6400800"/>
            <a:ext cx="1463675" cy="247650"/>
          </a:xfrm>
        </p:spPr>
        <p:txBody>
          <a:bodyPr/>
          <a:lstStyle/>
          <a:p>
            <a:r>
              <a:rPr lang="en-US" noProof="0"/>
              <a:t>Presentation title</a:t>
            </a:r>
          </a:p>
        </p:txBody>
      </p:sp>
      <p:sp>
        <p:nvSpPr>
          <p:cNvPr id="6" name="Date Placeholder 5">
            <a:extLst>
              <a:ext uri="{FF2B5EF4-FFF2-40B4-BE49-F238E27FC236}">
                <a16:creationId xmlns:a16="http://schemas.microsoft.com/office/drawing/2014/main" id="{5C19FF2C-1157-E51B-6660-2070DF87B7DF}"/>
              </a:ext>
            </a:extLst>
          </p:cNvPr>
          <p:cNvSpPr>
            <a:spLocks noGrp="1"/>
          </p:cNvSpPr>
          <p:nvPr>
            <p:ph type="dt" sz="half" idx="4294967295"/>
          </p:nvPr>
        </p:nvSpPr>
        <p:spPr>
          <a:xfrm>
            <a:off x="11552238" y="6400800"/>
            <a:ext cx="639762" cy="247650"/>
          </a:xfrm>
        </p:spPr>
        <p:txBody>
          <a:bodyPr/>
          <a:lstStyle/>
          <a:p>
            <a:r>
              <a:rPr lang="en-US" noProof="0"/>
              <a:t>20XX</a:t>
            </a:r>
          </a:p>
        </p:txBody>
      </p:sp>
      <p:sp>
        <p:nvSpPr>
          <p:cNvPr id="23" name="Rectangle 22">
            <a:extLst>
              <a:ext uri="{FF2B5EF4-FFF2-40B4-BE49-F238E27FC236}">
                <a16:creationId xmlns:a16="http://schemas.microsoft.com/office/drawing/2014/main" id="{D04E46E2-EE8F-4991-B126-85FA18CA51C8}"/>
              </a:ext>
            </a:extLst>
          </p:cNvPr>
          <p:cNvSpPr/>
          <p:nvPr/>
        </p:nvSpPr>
        <p:spPr>
          <a:xfrm>
            <a:off x="4139381" y="5417820"/>
            <a:ext cx="7808779" cy="1230630"/>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a:noFill/>
          </a:ln>
          <a:effectLst>
            <a:innerShdw blurRad="63500" dist="50800" dir="162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Picture Placeholder 26">
            <a:extLst>
              <a:ext uri="{FF2B5EF4-FFF2-40B4-BE49-F238E27FC236}">
                <a16:creationId xmlns:a16="http://schemas.microsoft.com/office/drawing/2014/main" id="{2677EC41-11A9-14F0-3A4E-BA326ABB90E0}"/>
              </a:ext>
            </a:extLst>
          </p:cNvPr>
          <p:cNvSpPr>
            <a:spLocks noGrp="1"/>
          </p:cNvSpPr>
          <p:nvPr>
            <p:ph type="pic" sz="quarter" idx="10"/>
          </p:nvPr>
        </p:nvSpPr>
        <p:spPr/>
        <p:txBody>
          <a:bodyPr/>
          <a:lstStyle/>
          <a:p>
            <a:endParaRPr lang="en-ZA"/>
          </a:p>
        </p:txBody>
      </p:sp>
      <p:sp>
        <p:nvSpPr>
          <p:cNvPr id="28" name="Text Placeholder 14">
            <a:extLst>
              <a:ext uri="{FF2B5EF4-FFF2-40B4-BE49-F238E27FC236}">
                <a16:creationId xmlns:a16="http://schemas.microsoft.com/office/drawing/2014/main" id="{161CB662-1492-B7D5-2BA3-948C2E4C6563}"/>
              </a:ext>
            </a:extLst>
          </p:cNvPr>
          <p:cNvSpPr txBox="1">
            <a:spLocks/>
          </p:cNvSpPr>
          <p:nvPr/>
        </p:nvSpPr>
        <p:spPr>
          <a:xfrm>
            <a:off x="5666627" y="4200316"/>
            <a:ext cx="3840480" cy="33832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b="1" dirty="0">
                <a:solidFill>
                  <a:schemeClr val="tx1">
                    <a:lumMod val="95000"/>
                    <a:lumOff val="5000"/>
                  </a:schemeClr>
                </a:solidFill>
                <a:latin typeface="Söhne"/>
              </a:rPr>
              <a:t>Revenue Model</a:t>
            </a:r>
            <a:endParaRPr lang="en-ZA" dirty="0">
              <a:solidFill>
                <a:schemeClr val="tx1">
                  <a:lumMod val="95000"/>
                  <a:lumOff val="5000"/>
                </a:schemeClr>
              </a:solidFill>
            </a:endParaRPr>
          </a:p>
        </p:txBody>
      </p:sp>
      <p:sp>
        <p:nvSpPr>
          <p:cNvPr id="29" name="Text Placeholder 19">
            <a:extLst>
              <a:ext uri="{FF2B5EF4-FFF2-40B4-BE49-F238E27FC236}">
                <a16:creationId xmlns:a16="http://schemas.microsoft.com/office/drawing/2014/main" id="{368D2C8D-468F-039C-ECA9-0465BD236236}"/>
              </a:ext>
            </a:extLst>
          </p:cNvPr>
          <p:cNvSpPr txBox="1">
            <a:spLocks/>
          </p:cNvSpPr>
          <p:nvPr/>
        </p:nvSpPr>
        <p:spPr>
          <a:xfrm>
            <a:off x="5666627" y="4479390"/>
            <a:ext cx="5640470" cy="33832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en-ZA" dirty="0"/>
              <a:t>The partnership with LinkedIn will be the main source of income. As it becomes more popular, we would implement subscriptions to use our services</a:t>
            </a:r>
          </a:p>
        </p:txBody>
      </p:sp>
      <p:pic>
        <p:nvPicPr>
          <p:cNvPr id="21" name="Video 20">
            <a:hlinkClick r:id="" action="ppaction://media"/>
            <a:extLst>
              <a:ext uri="{FF2B5EF4-FFF2-40B4-BE49-F238E27FC236}">
                <a16:creationId xmlns:a16="http://schemas.microsoft.com/office/drawing/2014/main" id="{0F363850-CC6B-9466-1351-C9F3228EC23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16325516"/>
      </p:ext>
    </p:extLst>
  </p:cSld>
  <p:clrMapOvr>
    <a:masterClrMapping/>
  </p:clrMapOvr>
  <mc:AlternateContent xmlns:mc="http://schemas.openxmlformats.org/markup-compatibility/2006" xmlns:p14="http://schemas.microsoft.com/office/powerpoint/2010/main">
    <mc:Choice Requires="p14">
      <p:transition spd="slow" p14:dur="1500" advTm="45389">
        <p:random/>
      </p:transition>
    </mc:Choice>
    <mc:Fallback xmlns="">
      <p:transition spd="slow" advTm="45389">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1"/>
                </p:tgtEl>
              </p:cMediaNode>
            </p:video>
            <p:seq concurrent="1" nextAc="seek">
              <p:cTn id="8" restart="whenNotActive" fill="hold" evtFilter="cancelBubble" nodeType="interactiveSeq">
                <p:stCondLst>
                  <p:cond evt="onClick" delay="0">
                    <p:tgtEl>
                      <p:spTgt spid="2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1"/>
                                        </p:tgtEl>
                                      </p:cBhvr>
                                    </p:cmd>
                                  </p:childTnLst>
                                </p:cTn>
                              </p:par>
                            </p:childTnLst>
                          </p:cTn>
                        </p:par>
                      </p:childTnLst>
                    </p:cTn>
                  </p:par>
                </p:childTnLst>
              </p:cTn>
              <p:nextCondLst>
                <p:cond evt="onClick" delay="0">
                  <p:tgtEl>
                    <p:spTgt spid="21"/>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a:extLst>
              <a:ext uri="{FF2B5EF4-FFF2-40B4-BE49-F238E27FC236}">
                <a16:creationId xmlns:a16="http://schemas.microsoft.com/office/drawing/2014/main" id="{7660B7AA-8026-6E73-1B05-F18F9ABE2CC0}"/>
              </a:ext>
            </a:extLst>
          </p:cNvPr>
          <p:cNvSpPr>
            <a:spLocks noGrp="1"/>
          </p:cNvSpPr>
          <p:nvPr>
            <p:ph type="title"/>
          </p:nvPr>
        </p:nvSpPr>
        <p:spPr/>
        <p:txBody>
          <a:bodyPr/>
          <a:lstStyle/>
          <a:p>
            <a:r>
              <a:rPr lang="en-US" dirty="0"/>
              <a:t>Ethical considerations</a:t>
            </a:r>
          </a:p>
        </p:txBody>
      </p:sp>
      <p:sp>
        <p:nvSpPr>
          <p:cNvPr id="27" name="Text Placeholder 2">
            <a:extLst>
              <a:ext uri="{FF2B5EF4-FFF2-40B4-BE49-F238E27FC236}">
                <a16:creationId xmlns:a16="http://schemas.microsoft.com/office/drawing/2014/main" id="{EAAF99FB-DFD2-6E30-6E5F-D19043D8FDAA}"/>
              </a:ext>
            </a:extLst>
          </p:cNvPr>
          <p:cNvSpPr>
            <a:spLocks noGrp="1"/>
          </p:cNvSpPr>
          <p:nvPr>
            <p:ph type="body" idx="1"/>
          </p:nvPr>
        </p:nvSpPr>
        <p:spPr/>
        <p:txBody>
          <a:bodyPr/>
          <a:lstStyle/>
          <a:p>
            <a:r>
              <a:rPr lang="en-US" dirty="0"/>
              <a:t>Data Privacy</a:t>
            </a:r>
          </a:p>
        </p:txBody>
      </p:sp>
      <p:sp>
        <p:nvSpPr>
          <p:cNvPr id="30" name="Content Placeholder 5">
            <a:extLst>
              <a:ext uri="{FF2B5EF4-FFF2-40B4-BE49-F238E27FC236}">
                <a16:creationId xmlns:a16="http://schemas.microsoft.com/office/drawing/2014/main" id="{C6CC8824-1321-BE6B-CBC3-EAAB5D79A9E9}"/>
              </a:ext>
            </a:extLst>
          </p:cNvPr>
          <p:cNvSpPr>
            <a:spLocks noGrp="1"/>
          </p:cNvSpPr>
          <p:nvPr>
            <p:ph sz="half" idx="13"/>
          </p:nvPr>
        </p:nvSpPr>
        <p:spPr/>
        <p:txBody>
          <a:bodyPr/>
          <a:lstStyle/>
          <a:p>
            <a:r>
              <a:rPr lang="en-ZA" dirty="0">
                <a:latin typeface="Söhne"/>
                <a:ea typeface="Aptos" panose="020B0004020202020204" pitchFamily="34" charset="0"/>
                <a:cs typeface="Times New Roman" panose="02020603050405020304" pitchFamily="18" charset="0"/>
              </a:rPr>
              <a:t>D</a:t>
            </a:r>
            <a:r>
              <a:rPr lang="en-ZA" dirty="0">
                <a:effectLst/>
                <a:latin typeface="Söhne"/>
                <a:ea typeface="Aptos" panose="020B0004020202020204" pitchFamily="34" charset="0"/>
                <a:cs typeface="Times New Roman" panose="02020603050405020304" pitchFamily="18" charset="0"/>
              </a:rPr>
              <a:t>uring formatting we block out names and faces (if there are) by blurring them out</a:t>
            </a:r>
          </a:p>
          <a:p>
            <a:r>
              <a:rPr lang="en-ZA" dirty="0">
                <a:latin typeface="Söhne"/>
                <a:ea typeface="Aptos" panose="020B0004020202020204" pitchFamily="34" charset="0"/>
                <a:cs typeface="Times New Roman" panose="02020603050405020304" pitchFamily="18" charset="0"/>
              </a:rPr>
              <a:t>This decreases any chance of issues involving identity theft</a:t>
            </a:r>
            <a:endParaRPr lang="en-ZA" dirty="0">
              <a:effectLst/>
              <a:latin typeface="Söhne"/>
              <a:ea typeface="Aptos" panose="020B0004020202020204" pitchFamily="34" charset="0"/>
              <a:cs typeface="Times New Roman" panose="02020603050405020304" pitchFamily="18" charset="0"/>
            </a:endParaRPr>
          </a:p>
          <a:p>
            <a:endParaRPr lang="en-US" dirty="0">
              <a:solidFill>
                <a:schemeClr val="tx1">
                  <a:lumMod val="95000"/>
                  <a:lumOff val="5000"/>
                </a:schemeClr>
              </a:solidFill>
            </a:endParaRPr>
          </a:p>
        </p:txBody>
      </p:sp>
      <p:sp>
        <p:nvSpPr>
          <p:cNvPr id="5" name="Slide Number Placeholder 4">
            <a:extLst>
              <a:ext uri="{FF2B5EF4-FFF2-40B4-BE49-F238E27FC236}">
                <a16:creationId xmlns:a16="http://schemas.microsoft.com/office/drawing/2014/main" id="{DC16F65D-C77A-615B-A051-ED7BDC790F88}"/>
              </a:ext>
            </a:extLst>
          </p:cNvPr>
          <p:cNvSpPr>
            <a:spLocks noGrp="1"/>
          </p:cNvSpPr>
          <p:nvPr>
            <p:ph type="sldNum" sz="quarter" idx="12"/>
          </p:nvPr>
        </p:nvSpPr>
        <p:spPr/>
        <p:txBody>
          <a:bodyPr anchor="ctr">
            <a:normAutofit/>
          </a:bodyPr>
          <a:lstStyle/>
          <a:p>
            <a:pPr>
              <a:spcAft>
                <a:spcPts val="600"/>
              </a:spcAft>
            </a:pPr>
            <a:fld id="{8D0AFDD5-844D-364D-8AEC-50CF4D36D55D}" type="slidenum">
              <a:rPr lang="en-US" noProof="0" smtClean="0"/>
              <a:pPr>
                <a:spcAft>
                  <a:spcPts val="600"/>
                </a:spcAft>
              </a:pPr>
              <a:t>9</a:t>
            </a:fld>
            <a:endParaRPr lang="en-US" noProof="0"/>
          </a:p>
        </p:txBody>
      </p:sp>
      <p:sp>
        <p:nvSpPr>
          <p:cNvPr id="29" name="Text Placeholder 4">
            <a:extLst>
              <a:ext uri="{FF2B5EF4-FFF2-40B4-BE49-F238E27FC236}">
                <a16:creationId xmlns:a16="http://schemas.microsoft.com/office/drawing/2014/main" id="{937F4DB7-237C-B10D-613F-F42230779107}"/>
              </a:ext>
            </a:extLst>
          </p:cNvPr>
          <p:cNvSpPr>
            <a:spLocks noGrp="1"/>
          </p:cNvSpPr>
          <p:nvPr>
            <p:ph type="body" idx="3"/>
          </p:nvPr>
        </p:nvSpPr>
        <p:spPr/>
        <p:txBody>
          <a:bodyPr/>
          <a:lstStyle/>
          <a:p>
            <a:r>
              <a:rPr lang="en-ZA" dirty="0">
                <a:effectLst/>
                <a:ea typeface="Aptos" panose="020B0004020202020204" pitchFamily="34" charset="0"/>
                <a:cs typeface="Times New Roman" panose="02020603050405020304" pitchFamily="18" charset="0"/>
              </a:rPr>
              <a:t>Safeguards</a:t>
            </a:r>
            <a:endParaRPr lang="en-US" dirty="0">
              <a:solidFill>
                <a:schemeClr val="tx1">
                  <a:lumMod val="95000"/>
                  <a:lumOff val="5000"/>
                </a:schemeClr>
              </a:solidFill>
            </a:endParaRPr>
          </a:p>
        </p:txBody>
      </p:sp>
      <p:sp>
        <p:nvSpPr>
          <p:cNvPr id="24" name="Footer Placeholder 9">
            <a:extLst>
              <a:ext uri="{FF2B5EF4-FFF2-40B4-BE49-F238E27FC236}">
                <a16:creationId xmlns:a16="http://schemas.microsoft.com/office/drawing/2014/main" id="{9E583786-B4C0-C02D-5215-B802D5709E16}"/>
              </a:ext>
            </a:extLst>
          </p:cNvPr>
          <p:cNvSpPr>
            <a:spLocks noGrp="1"/>
          </p:cNvSpPr>
          <p:nvPr>
            <p:ph type="ftr" sz="quarter" idx="11"/>
          </p:nvPr>
        </p:nvSpPr>
        <p:spPr/>
        <p:txBody>
          <a:bodyPr/>
          <a:lstStyle/>
          <a:p>
            <a:pPr>
              <a:spcAft>
                <a:spcPts val="600"/>
              </a:spcAft>
            </a:pPr>
            <a:r>
              <a:rPr lang="en-US" noProof="0"/>
              <a:t>Presentation title</a:t>
            </a:r>
          </a:p>
        </p:txBody>
      </p:sp>
      <p:sp>
        <p:nvSpPr>
          <p:cNvPr id="28" name="Content Placeholder 3">
            <a:extLst>
              <a:ext uri="{FF2B5EF4-FFF2-40B4-BE49-F238E27FC236}">
                <a16:creationId xmlns:a16="http://schemas.microsoft.com/office/drawing/2014/main" id="{592E075A-E3A9-6291-6BCC-27DD418489E8}"/>
              </a:ext>
            </a:extLst>
          </p:cNvPr>
          <p:cNvSpPr>
            <a:spLocks noGrp="1"/>
          </p:cNvSpPr>
          <p:nvPr>
            <p:ph sz="half" idx="2"/>
          </p:nvPr>
        </p:nvSpPr>
        <p:spPr/>
        <p:txBody>
          <a:bodyPr/>
          <a:lstStyle/>
          <a:p>
            <a:r>
              <a:rPr lang="en-ZA" dirty="0">
                <a:effectLst/>
                <a:latin typeface="Söhne"/>
                <a:ea typeface="Aptos" panose="020B0004020202020204" pitchFamily="34" charset="0"/>
                <a:cs typeface="Times New Roman" panose="02020603050405020304" pitchFamily="18" charset="0"/>
              </a:rPr>
              <a:t>We do not want to retain any personal information from our training data (personal CVs)</a:t>
            </a:r>
            <a:endParaRPr lang="en-US" dirty="0">
              <a:solidFill>
                <a:schemeClr val="tx1">
                  <a:lumMod val="95000"/>
                  <a:lumOff val="5000"/>
                </a:schemeClr>
              </a:solidFill>
              <a:latin typeface="Söhne"/>
            </a:endParaRPr>
          </a:p>
        </p:txBody>
      </p:sp>
      <p:sp>
        <p:nvSpPr>
          <p:cNvPr id="26" name="Date Placeholder 10">
            <a:extLst>
              <a:ext uri="{FF2B5EF4-FFF2-40B4-BE49-F238E27FC236}">
                <a16:creationId xmlns:a16="http://schemas.microsoft.com/office/drawing/2014/main" id="{9328A256-2A8F-3F91-E981-4059EF896900}"/>
              </a:ext>
            </a:extLst>
          </p:cNvPr>
          <p:cNvSpPr>
            <a:spLocks noGrp="1"/>
          </p:cNvSpPr>
          <p:nvPr>
            <p:ph type="dt" sz="half" idx="10"/>
          </p:nvPr>
        </p:nvSpPr>
        <p:spPr/>
        <p:txBody>
          <a:bodyPr/>
          <a:lstStyle/>
          <a:p>
            <a:pPr>
              <a:spcAft>
                <a:spcPts val="600"/>
              </a:spcAft>
            </a:pPr>
            <a:r>
              <a:rPr lang="en-US" noProof="0"/>
              <a:t>20XX</a:t>
            </a:r>
          </a:p>
        </p:txBody>
      </p:sp>
      <p:sp>
        <p:nvSpPr>
          <p:cNvPr id="7" name="Content Placeholder 3">
            <a:extLst>
              <a:ext uri="{FF2B5EF4-FFF2-40B4-BE49-F238E27FC236}">
                <a16:creationId xmlns:a16="http://schemas.microsoft.com/office/drawing/2014/main" id="{DA44550C-9965-7CC1-3EFC-E15664E1124F}"/>
              </a:ext>
            </a:extLst>
          </p:cNvPr>
          <p:cNvSpPr txBox="1">
            <a:spLocks/>
          </p:cNvSpPr>
          <p:nvPr/>
        </p:nvSpPr>
        <p:spPr>
          <a:xfrm>
            <a:off x="4537468" y="4007172"/>
            <a:ext cx="6408671" cy="1330189"/>
          </a:xfrm>
          <a:prstGeom prst="rect">
            <a:avLst/>
          </a:prstGeom>
        </p:spPr>
        <p:txBody>
          <a:bodyPr vert="horz" lIns="91440" tIns="45720" rIns="91440" bIns="45720" rtlCol="0" anchor="ctr">
            <a:noAutofit/>
          </a:bodyPr>
          <a:lstStyle>
            <a:lvl1pPr marL="0" indent="-137160" algn="l" defTabSz="914400" rtl="0" eaLnBrk="1" latinLnBrk="0" hangingPunct="1">
              <a:lnSpc>
                <a:spcPct val="100000"/>
              </a:lnSpc>
              <a:spcBef>
                <a:spcPts val="0"/>
              </a:spcBef>
              <a:buSzPct val="50000"/>
              <a:buFont typeface="Arial" panose="020B0604020202020204" pitchFamily="34" charset="0"/>
              <a:buChar char="•"/>
              <a:defRPr sz="1600" kern="1200">
                <a:solidFill>
                  <a:schemeClr val="tx1"/>
                </a:solidFill>
                <a:latin typeface="+mn-lt"/>
                <a:ea typeface="+mn-ea"/>
                <a:cs typeface="+mn-cs"/>
              </a:defRPr>
            </a:lvl1pPr>
            <a:lvl2pPr marL="274320" indent="-137160" algn="l" defTabSz="914400" rtl="0" eaLnBrk="1" latinLnBrk="0" hangingPunct="1">
              <a:lnSpc>
                <a:spcPct val="100000"/>
              </a:lnSpc>
              <a:spcBef>
                <a:spcPts val="0"/>
              </a:spcBef>
              <a:buSzPct val="50000"/>
              <a:buFont typeface="Arial" panose="020B0604020202020204" pitchFamily="34" charset="0"/>
              <a:buChar char="•"/>
              <a:defRPr sz="1400" kern="1200">
                <a:solidFill>
                  <a:schemeClr val="tx1"/>
                </a:solidFill>
                <a:latin typeface="+mn-lt"/>
                <a:ea typeface="+mn-ea"/>
                <a:cs typeface="+mn-cs"/>
              </a:defRPr>
            </a:lvl2pPr>
            <a:lvl3pPr marL="411480" indent="-137160" algn="l" defTabSz="914400" rtl="0" eaLnBrk="1" latinLnBrk="0" hangingPunct="1">
              <a:lnSpc>
                <a:spcPct val="100000"/>
              </a:lnSpc>
              <a:spcBef>
                <a:spcPts val="0"/>
              </a:spcBef>
              <a:buSzPct val="50000"/>
              <a:buFont typeface="Arial" panose="020B0604020202020204" pitchFamily="34" charset="0"/>
              <a:buChar char="•"/>
              <a:defRPr sz="1200" kern="1200">
                <a:solidFill>
                  <a:schemeClr val="tx1"/>
                </a:solidFill>
                <a:latin typeface="+mn-lt"/>
                <a:ea typeface="+mn-ea"/>
                <a:cs typeface="+mn-cs"/>
              </a:defRPr>
            </a:lvl3pPr>
            <a:lvl4pPr marL="548640" indent="-137160" algn="l" defTabSz="914400" rtl="0" eaLnBrk="1" latinLnBrk="0" hangingPunct="1">
              <a:lnSpc>
                <a:spcPct val="100000"/>
              </a:lnSpc>
              <a:spcBef>
                <a:spcPts val="0"/>
              </a:spcBef>
              <a:buSzPct val="50000"/>
              <a:buFont typeface="Arial" panose="020B0604020202020204" pitchFamily="34" charset="0"/>
              <a:buChar char="•"/>
              <a:defRPr sz="1100" kern="1200">
                <a:solidFill>
                  <a:schemeClr val="tx1"/>
                </a:solidFill>
                <a:latin typeface="+mn-lt"/>
                <a:ea typeface="+mn-ea"/>
                <a:cs typeface="+mn-cs"/>
              </a:defRPr>
            </a:lvl4pPr>
            <a:lvl5pPr marL="2057400" indent="-137160" algn="l" defTabSz="914400" rtl="0" eaLnBrk="1" latinLnBrk="0" hangingPunct="1">
              <a:lnSpc>
                <a:spcPct val="90000"/>
              </a:lnSpc>
              <a:spcBef>
                <a:spcPts val="500"/>
              </a:spcBef>
              <a:buSzPct val="50000"/>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dirty="0">
                <a:latin typeface="Söhne"/>
                <a:ea typeface="Aptos" panose="020B0004020202020204" pitchFamily="34" charset="0"/>
                <a:cs typeface="Times New Roman" panose="02020603050405020304" pitchFamily="18" charset="0"/>
              </a:rPr>
              <a:t>We will blur out any personal information in training data such as names, pictures and addresses</a:t>
            </a:r>
          </a:p>
          <a:p>
            <a:r>
              <a:rPr lang="en-ZA" dirty="0">
                <a:solidFill>
                  <a:schemeClr val="tx1">
                    <a:lumMod val="95000"/>
                    <a:lumOff val="5000"/>
                  </a:schemeClr>
                </a:solidFill>
                <a:latin typeface="Söhne"/>
                <a:cs typeface="Times New Roman" panose="02020603050405020304" pitchFamily="18" charset="0"/>
              </a:rPr>
              <a:t>This can decrease the risk of identity theft</a:t>
            </a:r>
            <a:endParaRPr lang="en-US" dirty="0">
              <a:solidFill>
                <a:schemeClr val="tx1">
                  <a:lumMod val="95000"/>
                  <a:lumOff val="5000"/>
                </a:schemeClr>
              </a:solidFill>
              <a:latin typeface="Söhne"/>
            </a:endParaRPr>
          </a:p>
        </p:txBody>
      </p:sp>
      <p:pic>
        <p:nvPicPr>
          <p:cNvPr id="72" name="Video 71">
            <a:hlinkClick r:id="" action="ppaction://media"/>
            <a:extLst>
              <a:ext uri="{FF2B5EF4-FFF2-40B4-BE49-F238E27FC236}">
                <a16:creationId xmlns:a16="http://schemas.microsoft.com/office/drawing/2014/main" id="{A8A52DDA-2D29-F77B-80AF-2F1DA3F788C6}"/>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93347567"/>
      </p:ext>
    </p:extLst>
  </p:cSld>
  <p:clrMapOvr>
    <a:masterClrMapping/>
  </p:clrMapOvr>
  <mc:AlternateContent xmlns:mc="http://schemas.openxmlformats.org/markup-compatibility/2006">
    <mc:Choice xmlns:p14="http://schemas.microsoft.com/office/powerpoint/2010/main" Requires="p14">
      <p:transition spd="slow" p14:dur="1500" advTm="29570">
        <p:random/>
      </p:transition>
    </mc:Choice>
    <mc:Fallback>
      <p:transition spd="slow" advTm="2957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2"/>
                </p:tgtEl>
              </p:cMediaNode>
            </p:video>
            <p:seq concurrent="1" nextAc="seek">
              <p:cTn id="8" restart="whenNotActive" fill="hold" evtFilter="cancelBubble" nodeType="interactiveSeq">
                <p:stCondLst>
                  <p:cond evt="onClick" delay="0">
                    <p:tgtEl>
                      <p:spTgt spid="7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2"/>
                                        </p:tgtEl>
                                      </p:cBhvr>
                                    </p:cmd>
                                  </p:childTnLst>
                                </p:cTn>
                              </p:par>
                            </p:childTnLst>
                          </p:cTn>
                        </p:par>
                      </p:childTnLst>
                    </p:cTn>
                  </p:par>
                </p:childTnLst>
              </p:cTn>
              <p:nextCondLst>
                <p:cond evt="onClick" delay="0">
                  <p:tgtEl>
                    <p:spTgt spid="72"/>
                  </p:tgtEl>
                </p:cond>
              </p:nextCondLst>
            </p:seq>
          </p:childTnLst>
        </p:cTn>
      </p:par>
    </p:tnLst>
  </p:timing>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D5516B061455F4FB2B8262165D00298" ma:contentTypeVersion="4" ma:contentTypeDescription="Create a new document." ma:contentTypeScope="" ma:versionID="e05015682c1c4005c78b90e7f7f85569">
  <xsd:schema xmlns:xsd="http://www.w3.org/2001/XMLSchema" xmlns:xs="http://www.w3.org/2001/XMLSchema" xmlns:p="http://schemas.microsoft.com/office/2006/metadata/properties" xmlns:ns3="2fc2922d-4f86-422e-9a9a-eacf72a19a55" targetNamespace="http://schemas.microsoft.com/office/2006/metadata/properties" ma:root="true" ma:fieldsID="ca8992a5dea59648be623cd4cb9b6ae4" ns3:_="">
    <xsd:import namespace="2fc2922d-4f86-422e-9a9a-eacf72a19a55"/>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fc2922d-4f86-422e-9a9a-eacf72a19a5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D9A46C-D3F3-4D45-B248-B831C6B5FC85}">
  <ds:schemaRefs>
    <ds:schemaRef ds:uri="http://purl.org/dc/dcmitype/"/>
    <ds:schemaRef ds:uri="http://purl.org/dc/terms/"/>
    <ds:schemaRef ds:uri="2fc2922d-4f86-422e-9a9a-eacf72a19a55"/>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C13AA08D-4A9D-4A33-A899-F3EF07C4B84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fc2922d-4f86-422e-9a9a-eacf72a19a5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{E0CF3D92-81DE-4E5A-A76C-91A6D95C0A11}tf11429527_win32</Template>
  <TotalTime>2381</TotalTime>
  <Words>1253</Words>
  <Application>Microsoft Office PowerPoint</Application>
  <PresentationFormat>Widescreen</PresentationFormat>
  <Paragraphs>124</Paragraphs>
  <Slides>10</Slides>
  <Notes>10</Notes>
  <HiddenSlides>0</HiddenSlides>
  <MMClips>10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Aptos</vt:lpstr>
      <vt:lpstr>Arial</vt:lpstr>
      <vt:lpstr>Calibri</vt:lpstr>
      <vt:lpstr>Century Gothic</vt:lpstr>
      <vt:lpstr>DM Sans Medium</vt:lpstr>
      <vt:lpstr>Karla</vt:lpstr>
      <vt:lpstr>Söhne</vt:lpstr>
      <vt:lpstr>Univers Condensed Light</vt:lpstr>
      <vt:lpstr>Office Theme</vt:lpstr>
      <vt:lpstr>CeeVeasily</vt:lpstr>
      <vt:lpstr>Problem </vt:lpstr>
      <vt:lpstr>Beneficiaries and Opportunity</vt:lpstr>
      <vt:lpstr>Solution Overview</vt:lpstr>
      <vt:lpstr>Data collection and formatting</vt:lpstr>
      <vt:lpstr>ML Approach</vt:lpstr>
      <vt:lpstr>Issues in fitting</vt:lpstr>
      <vt:lpstr>Deployment strategy</vt:lpstr>
      <vt:lpstr>Ethical considerations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CeeVeasily</dc:title>
  <dc:creator>Nathan Joseph</dc:creator>
  <cp:lastModifiedBy>Nathan Joseph</cp:lastModifiedBy>
  <cp:revision>14</cp:revision>
  <dcterms:created xsi:type="dcterms:W3CDTF">2024-04-04T11:20:14Z</dcterms:created>
  <dcterms:modified xsi:type="dcterms:W3CDTF">2024-04-08T20:30:33Z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0x010100CD5516B061455F4FB2B8262165D00298</vt:lpwstr>
  </property>
</Properties>
</file>